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</p:sldIdLst>
  <p:sldSz cy="5143500" cx="9144000"/>
  <p:notesSz cx="6858000" cy="9144000"/>
  <p:embeddedFontLst>
    <p:embeddedFont>
      <p:font typeface="Helvetica Neue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194199E-723F-49E7-9880-9696BC678A3B}">
  <a:tblStyle styleId="{D194199E-723F-49E7-9880-9696BC678A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01CB4BA4-4B59-4D36-8EA3-B3BD89E93862}" styleName="Table_1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HelveticaNeue-regular.fntdata"/><Relationship Id="rId20" Type="http://schemas.openxmlformats.org/officeDocument/2006/relationships/slide" Target="slides/slide14.xml"/><Relationship Id="rId42" Type="http://schemas.openxmlformats.org/officeDocument/2006/relationships/font" Target="fonts/HelveticaNeue-italic.fntdata"/><Relationship Id="rId41" Type="http://schemas.openxmlformats.org/officeDocument/2006/relationships/font" Target="fonts/HelveticaNeue-bold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43" Type="http://schemas.openxmlformats.org/officeDocument/2006/relationships/font" Target="fonts/HelveticaNeue-boldItalic.fntdata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5869a63bea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5869a63bea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acd5fe96b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acd5fe96b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ab93af134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ab93af134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ab93af1349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ab93af1349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584c28601d_2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3584c28601d_2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Henry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9a0267083a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39a0267083a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Henry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9a0267083a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9a0267083a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Roshni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35869a63bea_0_8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35869a63bea_0_8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35869a63bea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35869a63bea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869a63bea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5869a63bea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5869a63bea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5869a63bea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584c28601d_2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584c28601d_2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35869a63bea_0_5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35869a63bea_0_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5869a63bea_0_7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5869a63bea_0_7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5869a63bea_0_5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5869a63bea_0_5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5869a63bea_0_4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5869a63bea_0_4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35869a63bea_0_6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35869a63bea_0_6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869a63bea_0_3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869a63bea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35869a63bea_0_5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35869a63bea_0_5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5869a63bea_0_4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5869a63bea_0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5869a63bea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5869a63bea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35869a63bea_0_6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35869a63bea_0_6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db705e87e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db705e87e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Saksham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3acd5fe96b2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3acd5fe96b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9a0267083a_0_1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39a0267083a_0_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5869a63bea_0_3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5869a63bea_0_3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35869a63bea_0_4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35869a63bea_0_4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db705e87e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db705e87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Saksham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8db705e87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8db705e87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Saksham</a:t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84c28601d_2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84c28601d_2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Harris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9a0267083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9a0267083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Harris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90e41fad0a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90e41fad0a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Harris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72f2c83949b6493f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72f2c83949b6493f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1481614" y="217265"/>
            <a:ext cx="5364600" cy="5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1" i="0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-40528" y="1454715"/>
            <a:ext cx="8156400" cy="3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7" name="Google Shape;57;p1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8" name="Google Shape;58;p13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1" name="Google Shape;61;p1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682550" y="7308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00"/>
              <a:buFont typeface="Georgia"/>
              <a:buNone/>
              <a:defRPr b="1" sz="290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Georgia"/>
              <a:buNone/>
              <a:defRPr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Georgia"/>
              <a:buChar char="●"/>
              <a:defRPr>
                <a:latin typeface="Georgia"/>
                <a:ea typeface="Georgia"/>
                <a:cs typeface="Georgia"/>
                <a:sym typeface="Georgia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○"/>
              <a:defRPr>
                <a:latin typeface="Georgia"/>
                <a:ea typeface="Georgia"/>
                <a:cs typeface="Georgia"/>
                <a:sym typeface="Georgia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■"/>
              <a:defRPr>
                <a:latin typeface="Georgia"/>
                <a:ea typeface="Georgia"/>
                <a:cs typeface="Georgia"/>
                <a:sym typeface="Georgia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  <a:defRPr>
                <a:latin typeface="Georgia"/>
                <a:ea typeface="Georgia"/>
                <a:cs typeface="Georgia"/>
                <a:sym typeface="Georgia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○"/>
              <a:defRPr>
                <a:latin typeface="Georgia"/>
                <a:ea typeface="Georgia"/>
                <a:cs typeface="Georgia"/>
                <a:sym typeface="Georgia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■"/>
              <a:defRPr>
                <a:latin typeface="Georgia"/>
                <a:ea typeface="Georgia"/>
                <a:cs typeface="Georgia"/>
                <a:sym typeface="Georgia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●"/>
              <a:defRPr>
                <a:latin typeface="Georgia"/>
                <a:ea typeface="Georgia"/>
                <a:cs typeface="Georgia"/>
                <a:sym typeface="Georgia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○"/>
              <a:defRPr>
                <a:latin typeface="Georgia"/>
                <a:ea typeface="Georgia"/>
                <a:cs typeface="Georgia"/>
                <a:sym typeface="Georgia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Georgia"/>
              <a:buChar char="■"/>
              <a:defRPr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pic>
        <p:nvPicPr>
          <p:cNvPr id="20" name="Google Shape;20;p4" title="Bruins_in_Finance_and_Banking_Log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4"/>
          <p:cNvSpPr txBox="1"/>
          <p:nvPr>
            <p:ph idx="2" type="title"/>
          </p:nvPr>
        </p:nvSpPr>
        <p:spPr>
          <a:xfrm>
            <a:off x="718775" y="53428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300"/>
              <a:buFont typeface="Georgia"/>
              <a:buNone/>
              <a:defRPr sz="1300"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Georgia"/>
              <a:buNone/>
              <a:defRPr sz="1400"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-156025" y="4943150"/>
            <a:ext cx="9414886" cy="22151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8590333" y="48684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 fontScale="62500"/>
          </a:bodyPr>
          <a:lstStyle>
            <a:lvl1pPr lvl="0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rtl="0" algn="r">
              <a:buNone/>
              <a:defRPr sz="1000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PAGE NUMBER</a:t>
            </a:r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.png"/><Relationship Id="rId5" Type="http://schemas.openxmlformats.org/officeDocument/2006/relationships/image" Target="../media/image13.png"/><Relationship Id="rId6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10.png"/><Relationship Id="rId5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4.png"/><Relationship Id="rId5" Type="http://schemas.openxmlformats.org/officeDocument/2006/relationships/image" Target="../media/image2.png"/><Relationship Id="rId6" Type="http://schemas.openxmlformats.org/officeDocument/2006/relationships/image" Target="../media/image6.png"/><Relationship Id="rId7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Relationship Id="rId4" Type="http://schemas.openxmlformats.org/officeDocument/2006/relationships/image" Target="../media/image5.png"/><Relationship Id="rId5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drive.google.com/file/d/1M7bRiaNiDtiBpqvG1lumaEncBEAWTR4X/view" TargetMode="Externa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8" name="Google Shape;68;p15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9" name="Google Shape;69;p15"/>
          <p:cNvSpPr/>
          <p:nvPr/>
        </p:nvSpPr>
        <p:spPr>
          <a:xfrm>
            <a:off x="4541538" y="1290574"/>
            <a:ext cx="30469" cy="273959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4809875" y="1321325"/>
            <a:ext cx="41160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F25 Client Project</a:t>
            </a:r>
            <a:endParaRPr b="1"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rgbClr val="5B9CD4"/>
                </a:solidFill>
                <a:latin typeface="Georgia"/>
                <a:ea typeface="Georgia"/>
                <a:cs typeface="Georgia"/>
                <a:sym typeface="Georgia"/>
              </a:rPr>
              <a:t>An analysis of the future of cryptocurrency in wealth management</a:t>
            </a:r>
            <a:endParaRPr b="1" i="1" sz="2400">
              <a:solidFill>
                <a:srgbClr val="5B9CD4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655025" y="76225"/>
            <a:ext cx="70884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300" u="sng">
                <a:latin typeface="Georgia"/>
                <a:ea typeface="Georgia"/>
                <a:cs typeface="Georgia"/>
                <a:sym typeface="Georgia"/>
              </a:rPr>
              <a:t>Bruins in Finance and Banking</a:t>
            </a:r>
            <a:endParaRPr i="1" sz="1300" u="sng"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latin typeface="Georgia"/>
                <a:ea typeface="Georgia"/>
                <a:cs typeface="Georgia"/>
                <a:sym typeface="Georgia"/>
              </a:rPr>
              <a:t>Project Manager</a:t>
            </a:r>
            <a:r>
              <a:rPr i="1" lang="en" sz="11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: </a:t>
            </a:r>
            <a:r>
              <a:rPr i="1" lang="en" sz="1100">
                <a:latin typeface="Georgia"/>
                <a:ea typeface="Georgia"/>
                <a:cs typeface="Georgia"/>
                <a:sym typeface="Georgia"/>
              </a:rPr>
              <a:t>Ros Goldman</a:t>
            </a:r>
            <a:endParaRPr i="1" sz="11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rPr>
              <a:t>Analysts: </a:t>
            </a:r>
            <a:r>
              <a:rPr i="1" lang="en" sz="1100">
                <a:latin typeface="Georgia"/>
                <a:ea typeface="Georgia"/>
                <a:cs typeface="Georgia"/>
                <a:sym typeface="Georgia"/>
              </a:rPr>
              <a:t>John Diepenbrock, Saksham Makin, Henry McNamara, Roshni Sen, Harris Song</a:t>
            </a:r>
            <a:endParaRPr i="1" sz="1100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72" name="Google Shape;72;p15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69700" y="1180875"/>
            <a:ext cx="3144151" cy="31481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4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148199" y="4972800"/>
            <a:ext cx="61962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McKinsey Global Payments Report 2023, Deloitte Digital Asset Outlook 2024, BCG Digital Assets and Tokenization 2023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8" name="Google Shape;178;p24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24"/>
          <p:cNvSpPr/>
          <p:nvPr/>
        </p:nvSpPr>
        <p:spPr>
          <a:xfrm>
            <a:off x="4797525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Backed by Real Reserves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0" name="Google Shape;180;p24"/>
          <p:cNvSpPr txBox="1"/>
          <p:nvPr>
            <p:ph type="title"/>
          </p:nvPr>
        </p:nvSpPr>
        <p:spPr>
          <a:xfrm>
            <a:off x="4797525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Tokens are supported by cash and short term Treasury bills, which lets users convert back to dollars whenever they want.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Redeemable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Backed by liquid assets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Transparent reserves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1" name="Google Shape;181;p24"/>
          <p:cNvSpPr/>
          <p:nvPr/>
        </p:nvSpPr>
        <p:spPr>
          <a:xfrm>
            <a:off x="1242775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Dollar Pegged Asset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2" name="Google Shape;182;p24"/>
          <p:cNvSpPr txBox="1"/>
          <p:nvPr>
            <p:ph type="title"/>
          </p:nvPr>
        </p:nvSpPr>
        <p:spPr>
          <a:xfrm>
            <a:off x="1242775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A stablecoin is a digital token built to stay near one dollar so people can use crypto without dealing with big price swings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Holds a steady value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Avoids volatility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Used across platforms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3" name="Google Shape;183;p24"/>
          <p:cNvSpPr/>
          <p:nvPr/>
        </p:nvSpPr>
        <p:spPr>
          <a:xfrm>
            <a:off x="1242775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Simple Transfer Tool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4" name="Google Shape;184;p24"/>
          <p:cNvSpPr txBox="1"/>
          <p:nvPr>
            <p:ph type="title"/>
          </p:nvPr>
        </p:nvSpPr>
        <p:spPr>
          <a:xfrm>
            <a:off x="1242775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Stablecoins make it easy to move money quickly across platforms, giving users a faster and cheaper option than traditional systems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Global transfers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Low cost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Near instant settlement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5" name="Google Shape;185;p24"/>
          <p:cNvSpPr/>
          <p:nvPr/>
        </p:nvSpPr>
        <p:spPr>
          <a:xfrm>
            <a:off x="4797525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Main Issuer Examples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" name="Google Shape;186;p24"/>
          <p:cNvSpPr txBox="1"/>
          <p:nvPr>
            <p:ph type="title"/>
          </p:nvPr>
        </p:nvSpPr>
        <p:spPr>
          <a:xfrm>
            <a:off x="4797525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The most common stablecoins come from large issuers with strong reserves, making them reliable for trading and everyday use.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USDC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USDT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DAI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87" name="Google Shape;187;p24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4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7931"/>
              <a:buFont typeface="Arial"/>
              <a:buNone/>
            </a:pPr>
            <a:r>
              <a:rPr lang="en"/>
              <a:t>What is a Stablecoin?</a:t>
            </a:r>
            <a:endParaRPr/>
          </a:p>
        </p:txBody>
      </p:sp>
      <p:pic>
        <p:nvPicPr>
          <p:cNvPr id="189" name="Google Shape;189;p24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5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5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Google Shape;196;p25"/>
          <p:cNvSpPr/>
          <p:nvPr/>
        </p:nvSpPr>
        <p:spPr>
          <a:xfrm>
            <a:off x="452550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Fiat Backed Stablecoins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7" name="Google Shape;197;p25"/>
          <p:cNvSpPr txBox="1"/>
          <p:nvPr>
            <p:ph type="title"/>
          </p:nvPr>
        </p:nvSpPr>
        <p:spPr>
          <a:xfrm>
            <a:off x="452550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These stablecoins are backed by cash and Treasury bills, making them the most common and most stable category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USDC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USDT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PayPal USD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25"/>
          <p:cNvSpPr/>
          <p:nvPr/>
        </p:nvSpPr>
        <p:spPr>
          <a:xfrm>
            <a:off x="452550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Crypto Collateralized Stablecoins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9" name="Google Shape;199;p25"/>
          <p:cNvSpPr txBox="1"/>
          <p:nvPr>
            <p:ph type="title"/>
          </p:nvPr>
        </p:nvSpPr>
        <p:spPr>
          <a:xfrm>
            <a:off x="452550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These are backed by crypto locked in smart contracts, giving more decentralization but slightly more price pressure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DAI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sUSD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LUSD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0" name="Google Shape;200;p25"/>
          <p:cNvSpPr txBox="1"/>
          <p:nvPr/>
        </p:nvSpPr>
        <p:spPr>
          <a:xfrm>
            <a:off x="4067350" y="931325"/>
            <a:ext cx="4520400" cy="37497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01" name="Google Shape;201;p25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5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Types of Stablecoins</a:t>
            </a:r>
            <a:endParaRPr/>
          </a:p>
        </p:txBody>
      </p:sp>
      <p:pic>
        <p:nvPicPr>
          <p:cNvPr id="203" name="Google Shape;203;p25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204" name="Google Shape;204;p25"/>
          <p:cNvPicPr preferRelativeResize="0"/>
          <p:nvPr/>
        </p:nvPicPr>
        <p:blipFill rotWithShape="1">
          <a:blip r:embed="rId5">
            <a:alphaModFix/>
          </a:blip>
          <a:srcRect b="5665" l="4971" r="74496" t="21433"/>
          <a:stretch/>
        </p:blipFill>
        <p:spPr>
          <a:xfrm>
            <a:off x="4371425" y="969300"/>
            <a:ext cx="1588474" cy="3582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5"/>
          <p:cNvPicPr preferRelativeResize="0"/>
          <p:nvPr/>
        </p:nvPicPr>
        <p:blipFill rotWithShape="1">
          <a:blip r:embed="rId6">
            <a:alphaModFix/>
          </a:blip>
          <a:srcRect b="5985" l="51350" r="28117" t="21112"/>
          <a:stretch/>
        </p:blipFill>
        <p:spPr>
          <a:xfrm>
            <a:off x="6770175" y="969300"/>
            <a:ext cx="1588474" cy="358214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5"/>
          <p:cNvSpPr txBox="1"/>
          <p:nvPr/>
        </p:nvSpPr>
        <p:spPr>
          <a:xfrm>
            <a:off x="148199" y="4972800"/>
            <a:ext cx="61962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McKinsey Global Payments Report 2023, Deloitte Digital Asset Outlook 2024, BCG Digital Assets and Tokenization 2023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6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6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Google Shape;213;p26"/>
          <p:cNvSpPr/>
          <p:nvPr/>
        </p:nvSpPr>
        <p:spPr>
          <a:xfrm>
            <a:off x="1196575" y="929050"/>
            <a:ext cx="73911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Near-Term Outlook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4" name="Google Shape;214;p26"/>
          <p:cNvSpPr txBox="1"/>
          <p:nvPr>
            <p:ph type="title"/>
          </p:nvPr>
        </p:nvSpPr>
        <p:spPr>
          <a:xfrm>
            <a:off x="1196575" y="1247475"/>
            <a:ext cx="73911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Stablecoins are likely to expand quickly in the near future as regulatory clarity improves and major issuers adopt stronger reserve standards. This creates a more stable environment for payments, transfers, and basic financial use cases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Clearer federal rules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Better issuer transparency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More retail and institutional use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" name="Google Shape;215;p26"/>
          <p:cNvSpPr/>
          <p:nvPr/>
        </p:nvSpPr>
        <p:spPr>
          <a:xfrm>
            <a:off x="1196575" y="2986450"/>
            <a:ext cx="73911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Longer-Term Outlook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6" name="Google Shape;216;p26"/>
          <p:cNvSpPr txBox="1"/>
          <p:nvPr>
            <p:ph type="title"/>
          </p:nvPr>
        </p:nvSpPr>
        <p:spPr>
          <a:xfrm>
            <a:off x="1196575" y="3304875"/>
            <a:ext cx="73911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Over the longer term, stablecoins could become part of everyday financial infrastructure as banks, fintechs, and global payment networks integrate blockchain rails into their systems. This would make stablecoins a core tool for settlement and cross border movement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Adoption in global payments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Integration with banks and fintechs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Use in cross border settlement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26"/>
          <p:cNvSpPr txBox="1"/>
          <p:nvPr>
            <p:ph type="title"/>
          </p:nvPr>
        </p:nvSpPr>
        <p:spPr>
          <a:xfrm>
            <a:off x="691675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of Stablecoins</a:t>
            </a:r>
            <a:endParaRPr/>
          </a:p>
        </p:txBody>
      </p:sp>
      <p:pic>
        <p:nvPicPr>
          <p:cNvPr id="218" name="Google Shape;218;p26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6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220" name="Google Shape;220;p26"/>
          <p:cNvSpPr txBox="1"/>
          <p:nvPr/>
        </p:nvSpPr>
        <p:spPr>
          <a:xfrm>
            <a:off x="148199" y="4972800"/>
            <a:ext cx="61962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McKinsey Global Payments Report 2023, Deloitte Digital Asset Outlook 2024, BCG Digital Assets and Tokenization 2023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7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7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452550" y="929050"/>
            <a:ext cx="39954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Treasury Outlook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8" name="Google Shape;228;p27"/>
          <p:cNvSpPr txBox="1"/>
          <p:nvPr>
            <p:ph type="title"/>
          </p:nvPr>
        </p:nvSpPr>
        <p:spPr>
          <a:xfrm>
            <a:off x="452550" y="1247475"/>
            <a:ext cx="3995400" cy="32820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What is the role of the Treasury and how are they looking into making investments?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The treasury wants to integrate stablecoins into the financial system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○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GENIUS Act created official rules for stablecoins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○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Stablecoin issuers must buy short-term treasury bills to back tokens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The Treasury currently owns forfeited Bitcoin, but there is no active investment program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4683925" y="928125"/>
            <a:ext cx="3903900" cy="2370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Integration into Banking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0" name="Google Shape;230;p27"/>
          <p:cNvSpPr txBox="1"/>
          <p:nvPr>
            <p:ph type="title"/>
          </p:nvPr>
        </p:nvSpPr>
        <p:spPr>
          <a:xfrm>
            <a:off x="4683925" y="1246550"/>
            <a:ext cx="3903900" cy="3282000"/>
          </a:xfrm>
          <a:prstGeom prst="rect">
            <a:avLst/>
          </a:prstGeom>
          <a:ln cap="flat" cmpd="sng" w="19050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How can cryptocurrency be incorporated into the banking system? 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Crypto is making strides toward becoming a security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US spot Bitcoin ETFs were approved → Bitcoin as a regulated security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GENIUS Act → Stablecoins have federal rules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Char char="●"/>
            </a:pPr>
            <a:r>
              <a:rPr b="0" lang="en" sz="1400">
                <a:latin typeface="Helvetica Neue"/>
                <a:ea typeface="Helvetica Neue"/>
                <a:cs typeface="Helvetica Neue"/>
                <a:sym typeface="Helvetica Neue"/>
              </a:rPr>
              <a:t>The regulation is shifting, not the coins themselves</a:t>
            </a:r>
            <a:endParaRPr b="0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31" name="Google Shape;231;p27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7"/>
          <p:cNvSpPr txBox="1"/>
          <p:nvPr>
            <p:ph type="title"/>
          </p:nvPr>
        </p:nvSpPr>
        <p:spPr>
          <a:xfrm>
            <a:off x="700822" y="17925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Regulatory Landscape</a:t>
            </a:r>
            <a:endParaRPr/>
          </a:p>
        </p:txBody>
      </p:sp>
      <p:pic>
        <p:nvPicPr>
          <p:cNvPr id="233" name="Google Shape;233;p27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8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8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40" name="Google Shape;240;p28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8"/>
          <p:cNvSpPr txBox="1"/>
          <p:nvPr>
            <p:ph type="title"/>
          </p:nvPr>
        </p:nvSpPr>
        <p:spPr>
          <a:xfrm>
            <a:off x="70085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Historical Breakdown</a:t>
            </a:r>
            <a:endParaRPr/>
          </a:p>
        </p:txBody>
      </p:sp>
      <p:sp>
        <p:nvSpPr>
          <p:cNvPr id="242" name="Google Shape;242;p28"/>
          <p:cNvSpPr txBox="1"/>
          <p:nvPr>
            <p:ph idx="2" type="title"/>
          </p:nvPr>
        </p:nvSpPr>
        <p:spPr>
          <a:xfrm>
            <a:off x="341575" y="1027650"/>
            <a:ext cx="4057200" cy="326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Crypto has been around for more than 15 years</a:t>
            </a: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Bitcoin in 2009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Recently, traction has been higher though (aka hype)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Political leaders embracing crypto have also bolstered hype</a:t>
            </a:r>
            <a:endParaRPr b="1"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eg. Bitcoin rise after 2024 election (Trump)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However, it’s also a long-term structural shift</a:t>
            </a:r>
            <a:endParaRPr b="1"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Regulation is starting to be put in place (referenced above)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○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More centralized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Helvetica Neue"/>
              <a:buChar char="●"/>
            </a:pPr>
            <a:r>
              <a:rPr lang="en" sz="1200">
                <a:latin typeface="Helvetica Neue"/>
                <a:ea typeface="Helvetica Neue"/>
                <a:cs typeface="Helvetica Neue"/>
                <a:sym typeface="Helvetica Neue"/>
              </a:rPr>
              <a:t>Crypto is also becoming integrated into payment systems, etc.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Helvetica Neue"/>
                <a:ea typeface="Helvetica Neue"/>
                <a:cs typeface="Helvetica Neue"/>
                <a:sym typeface="Helvetica Neue"/>
              </a:rPr>
              <a:t>TLDR: As a concept, crypto is maturing</a:t>
            </a:r>
            <a:endParaRPr b="1" sz="1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43" name="Google Shape;24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66700" y="1366538"/>
            <a:ext cx="4440425" cy="2497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8"/>
          <p:cNvPicPr preferRelativeResize="0"/>
          <p:nvPr/>
        </p:nvPicPr>
        <p:blipFill rotWithShape="1">
          <a:blip r:embed="rId5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29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29"/>
          <p:cNvSpPr/>
          <p:nvPr/>
        </p:nvSpPr>
        <p:spPr>
          <a:xfrm>
            <a:off x="456300" y="1350850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WM Application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2" name="Google Shape;252;p29"/>
          <p:cNvSpPr/>
          <p:nvPr/>
        </p:nvSpPr>
        <p:spPr>
          <a:xfrm>
            <a:off x="3073975" y="1350838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1–5% allocation via ETFs or direct BTC/ETH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3" name="Google Shape;253;p29"/>
          <p:cNvSpPr/>
          <p:nvPr/>
        </p:nvSpPr>
        <p:spPr>
          <a:xfrm>
            <a:off x="454425" y="2022041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Portfolio Roles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4" name="Google Shape;254;p29"/>
          <p:cNvSpPr/>
          <p:nvPr/>
        </p:nvSpPr>
        <p:spPr>
          <a:xfrm>
            <a:off x="3075850" y="1920340"/>
            <a:ext cx="5511900" cy="6438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Return enhancer 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(BTC/ETH); </a:t>
            </a: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Liquidity/transfers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(stablecoins); </a:t>
            </a: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Speculative/behavioral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(memecoins)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5" name="Google Shape;255;p29"/>
          <p:cNvSpPr/>
          <p:nvPr/>
        </p:nvSpPr>
        <p:spPr>
          <a:xfrm>
            <a:off x="456300" y="2918381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Structural Improvements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Google Shape;256;p29"/>
          <p:cNvSpPr/>
          <p:nvPr/>
        </p:nvSpPr>
        <p:spPr>
          <a:xfrm>
            <a:off x="3073975" y="2693225"/>
            <a:ext cx="5511900" cy="8907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Moving from wallets →</a:t>
            </a: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brokerages + ETFs</a:t>
            </a: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;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Better custody + compliance, but still higher transaction &amp; settlement costs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7" name="Google Shape;257;p29"/>
          <p:cNvSpPr/>
          <p:nvPr/>
        </p:nvSpPr>
        <p:spPr>
          <a:xfrm>
            <a:off x="456300" y="3814709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Simple Categories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8" name="Google Shape;258;p29"/>
          <p:cNvSpPr/>
          <p:nvPr/>
        </p:nvSpPr>
        <p:spPr>
          <a:xfrm>
            <a:off x="3073975" y="3785531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Store of Value | Utility | Currency | Speculation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9" name="Google Shape;259;p29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29"/>
          <p:cNvSpPr txBox="1"/>
          <p:nvPr>
            <p:ph type="title"/>
          </p:nvPr>
        </p:nvSpPr>
        <p:spPr>
          <a:xfrm>
            <a:off x="68255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Practice</a:t>
            </a:r>
            <a:endParaRPr/>
          </a:p>
        </p:txBody>
      </p:sp>
      <p:pic>
        <p:nvPicPr>
          <p:cNvPr id="261" name="Google Shape;261;p29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0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0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8" name="Google Shape;268;p30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9" name="Google Shape;269;p30"/>
          <p:cNvSpPr/>
          <p:nvPr/>
        </p:nvSpPr>
        <p:spPr>
          <a:xfrm>
            <a:off x="914365" y="900900"/>
            <a:ext cx="3580500" cy="1821300"/>
          </a:xfrm>
          <a:prstGeom prst="rect">
            <a:avLst/>
          </a:prstGeom>
          <a:solidFill>
            <a:srgbClr val="CDE4D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0"/>
          <p:cNvSpPr txBox="1"/>
          <p:nvPr/>
        </p:nvSpPr>
        <p:spPr>
          <a:xfrm>
            <a:off x="914375" y="900921"/>
            <a:ext cx="3580500" cy="18213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</a:rPr>
              <a:t>Regulatory shift enabling mainstream use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Improved regulation &amp; custody reduce operational and security risks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Allow </a:t>
            </a: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incorporation</a:t>
            </a: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on a wider scale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1" name="Google Shape;271;p30"/>
          <p:cNvSpPr/>
          <p:nvPr/>
        </p:nvSpPr>
        <p:spPr>
          <a:xfrm>
            <a:off x="4649126" y="900900"/>
            <a:ext cx="3580500" cy="18213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0"/>
          <p:cNvSpPr txBox="1"/>
          <p:nvPr/>
        </p:nvSpPr>
        <p:spPr>
          <a:xfrm>
            <a:off x="4649130" y="900900"/>
            <a:ext cx="3580500" cy="17022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</a:rPr>
              <a:t>Increased institutional adoption → easier advisor justification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Lower barriers to entry broaden participation for smaller investors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Digital-native generations expect crypto inclusion in portfolios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3" name="Google Shape;273;p30"/>
          <p:cNvSpPr/>
          <p:nvPr/>
        </p:nvSpPr>
        <p:spPr>
          <a:xfrm>
            <a:off x="914365" y="2863153"/>
            <a:ext cx="3580500" cy="18213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30"/>
          <p:cNvSpPr txBox="1"/>
          <p:nvPr/>
        </p:nvSpPr>
        <p:spPr>
          <a:xfrm>
            <a:off x="914375" y="2863143"/>
            <a:ext cx="3580500" cy="17022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</a:rPr>
              <a:t>Crypto ≠ currency: currencies must be stable 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Crypto assets move by design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Advisors become essential interpreters of risk, fit, and suitability</a:t>
            </a:r>
            <a:r>
              <a:rPr i="0" lang="en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5" name="Google Shape;275;p30"/>
          <p:cNvSpPr/>
          <p:nvPr/>
        </p:nvSpPr>
        <p:spPr>
          <a:xfrm>
            <a:off x="4649126" y="2867012"/>
            <a:ext cx="3580500" cy="1821300"/>
          </a:xfrm>
          <a:prstGeom prst="rect">
            <a:avLst/>
          </a:prstGeom>
          <a:solidFill>
            <a:srgbClr val="CDE4D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0"/>
          <p:cNvSpPr txBox="1"/>
          <p:nvPr/>
        </p:nvSpPr>
        <p:spPr>
          <a:xfrm>
            <a:off x="4649130" y="2867012"/>
            <a:ext cx="3580500" cy="18213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300">
                <a:solidFill>
                  <a:schemeClr val="lt1"/>
                </a:solidFill>
              </a:rPr>
              <a:t>Volatility ≠ risk alone → depends on size, liquidity, and use-case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Thoughtful sizing enables diversification and portfolio resilience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Liquidity profiles differ across tokens, impacting portfolio construction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7" name="Google Shape;277;p30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30"/>
          <p:cNvSpPr txBox="1"/>
          <p:nvPr>
            <p:ph type="title"/>
          </p:nvPr>
        </p:nvSpPr>
        <p:spPr>
          <a:xfrm>
            <a:off x="682550" y="134225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Client Education</a:t>
            </a:r>
            <a:endParaRPr/>
          </a:p>
        </p:txBody>
      </p:sp>
      <p:sp>
        <p:nvSpPr>
          <p:cNvPr id="279" name="Google Shape;279;p30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" name="Google Shape;280;p30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1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Google Shape;286;p31"/>
          <p:cNvSpPr/>
          <p:nvPr/>
        </p:nvSpPr>
        <p:spPr>
          <a:xfrm>
            <a:off x="4556763" y="1275674"/>
            <a:ext cx="30469" cy="273959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1"/>
          <p:cNvSpPr txBox="1"/>
          <p:nvPr/>
        </p:nvSpPr>
        <p:spPr>
          <a:xfrm>
            <a:off x="4896000" y="1602700"/>
            <a:ext cx="4248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Thank You</a:t>
            </a:r>
            <a:endParaRPr b="1"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rgbClr val="5B9CD4"/>
                </a:solidFill>
                <a:latin typeface="Georgia"/>
                <a:ea typeface="Georgia"/>
                <a:cs typeface="Georgia"/>
                <a:sym typeface="Georgia"/>
              </a:rPr>
              <a:t>Any Questions?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288" name="Google Shape;288;p31"/>
          <p:cNvSpPr txBox="1"/>
          <p:nvPr/>
        </p:nvSpPr>
        <p:spPr>
          <a:xfrm>
            <a:off x="4896000" y="3979725"/>
            <a:ext cx="4066500" cy="90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PM: Ros Goldman</a:t>
            </a:r>
            <a:endParaRPr i="1" sz="1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Analysts: </a:t>
            </a:r>
            <a:r>
              <a:rPr i="1" lang="en" sz="1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John Diepenbrock, Saksham Makin, Henry McNamara, Roshni Sen, Harris Song</a:t>
            </a:r>
            <a:endParaRPr i="1" sz="1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9" name="Google Shape;289;p31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31"/>
          <p:cNvPicPr preferRelativeResize="0"/>
          <p:nvPr/>
        </p:nvPicPr>
        <p:blipFill rotWithShape="1">
          <a:blip r:embed="rId3">
            <a:alphaModFix/>
          </a:blip>
          <a:srcRect b="1908" l="23074" r="23079" t="2234"/>
          <a:stretch/>
        </p:blipFill>
        <p:spPr>
          <a:xfrm>
            <a:off x="869700" y="1180875"/>
            <a:ext cx="3144151" cy="31481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32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97" name="Google Shape;297;p32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8" name="Google Shape;298;p32"/>
          <p:cNvSpPr/>
          <p:nvPr/>
        </p:nvSpPr>
        <p:spPr>
          <a:xfrm>
            <a:off x="4797525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32"/>
          <p:cNvSpPr txBox="1"/>
          <p:nvPr>
            <p:ph type="title"/>
          </p:nvPr>
        </p:nvSpPr>
        <p:spPr>
          <a:xfrm>
            <a:off x="4797525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32"/>
          <p:cNvSpPr/>
          <p:nvPr/>
        </p:nvSpPr>
        <p:spPr>
          <a:xfrm>
            <a:off x="1242775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32"/>
          <p:cNvSpPr txBox="1"/>
          <p:nvPr>
            <p:ph type="title"/>
          </p:nvPr>
        </p:nvSpPr>
        <p:spPr>
          <a:xfrm>
            <a:off x="1242775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2" name="Google Shape;302;p32"/>
          <p:cNvSpPr/>
          <p:nvPr/>
        </p:nvSpPr>
        <p:spPr>
          <a:xfrm>
            <a:off x="1242775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3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3" name="Google Shape;303;p32"/>
          <p:cNvSpPr txBox="1"/>
          <p:nvPr>
            <p:ph type="title"/>
          </p:nvPr>
        </p:nvSpPr>
        <p:spPr>
          <a:xfrm>
            <a:off x="1242775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4" name="Google Shape;304;p32"/>
          <p:cNvSpPr/>
          <p:nvPr/>
        </p:nvSpPr>
        <p:spPr>
          <a:xfrm>
            <a:off x="4797525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4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5" name="Google Shape;305;p32"/>
          <p:cNvSpPr txBox="1"/>
          <p:nvPr>
            <p:ph type="title"/>
          </p:nvPr>
        </p:nvSpPr>
        <p:spPr>
          <a:xfrm>
            <a:off x="4797525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6" name="Google Shape;306;p32"/>
          <p:cNvSpPr txBox="1"/>
          <p:nvPr/>
        </p:nvSpPr>
        <p:spPr>
          <a:xfrm>
            <a:off x="513713" y="16601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7" name="Google Shape;307;p32"/>
          <p:cNvSpPr txBox="1"/>
          <p:nvPr/>
        </p:nvSpPr>
        <p:spPr>
          <a:xfrm>
            <a:off x="513713" y="37175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8" name="Google Shape;308;p32"/>
          <p:cNvSpPr txBox="1"/>
          <p:nvPr/>
        </p:nvSpPr>
        <p:spPr>
          <a:xfrm>
            <a:off x="8016113" y="16601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9" name="Google Shape;309;p32"/>
          <p:cNvSpPr txBox="1"/>
          <p:nvPr/>
        </p:nvSpPr>
        <p:spPr>
          <a:xfrm>
            <a:off x="8016113" y="37175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0" name="Google Shape;310;p32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32"/>
          <p:cNvSpPr txBox="1"/>
          <p:nvPr/>
        </p:nvSpPr>
        <p:spPr>
          <a:xfrm>
            <a:off x="8405813" y="147637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2" name="Google Shape;312;p32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13" name="Google Shape;313;p32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3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33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20" name="Google Shape;320;p33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1" name="Google Shape;321;p33"/>
          <p:cNvSpPr/>
          <p:nvPr/>
        </p:nvSpPr>
        <p:spPr>
          <a:xfrm>
            <a:off x="452550" y="9290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" name="Google Shape;322;p33"/>
          <p:cNvSpPr txBox="1"/>
          <p:nvPr>
            <p:ph type="title"/>
          </p:nvPr>
        </p:nvSpPr>
        <p:spPr>
          <a:xfrm>
            <a:off x="452550" y="12474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" name="Google Shape;323;p33"/>
          <p:cNvSpPr/>
          <p:nvPr/>
        </p:nvSpPr>
        <p:spPr>
          <a:xfrm>
            <a:off x="452550" y="2986450"/>
            <a:ext cx="3108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33"/>
          <p:cNvSpPr txBox="1"/>
          <p:nvPr>
            <p:ph type="title"/>
          </p:nvPr>
        </p:nvSpPr>
        <p:spPr>
          <a:xfrm>
            <a:off x="452550" y="3304875"/>
            <a:ext cx="31086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" name="Google Shape;325;p33"/>
          <p:cNvSpPr txBox="1"/>
          <p:nvPr/>
        </p:nvSpPr>
        <p:spPr>
          <a:xfrm>
            <a:off x="4067350" y="931325"/>
            <a:ext cx="4520400" cy="37497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Image/Graph</a:t>
            </a:r>
            <a:endParaRPr i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26" name="Google Shape;326;p33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33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8" name="Google Shape;328;p33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29" name="Google Shape;329;p33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6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1" name="Google Shape;81;p16"/>
          <p:cNvSpPr txBox="1"/>
          <p:nvPr>
            <p:ph type="title"/>
          </p:nvPr>
        </p:nvSpPr>
        <p:spPr>
          <a:xfrm>
            <a:off x="4808825" y="1110496"/>
            <a:ext cx="4333500" cy="30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AutoNum type="arabicPeriod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Industry Analysis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What is crypto?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Why now?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AutoNum type="arabicPeriod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Bitcoin, Ethereum, &amp; Memecoin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Similarities and differences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Why are they popular?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AutoNum type="arabicPeriod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Stablecoin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How does it work?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Why are people buying?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AutoNum type="arabicPeriod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Risk Management &amp; Regulatory Compliance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Trend analysis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Role of the Treasury</a:t>
            </a:r>
            <a:endParaRPr sz="12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Helvetica Neue"/>
              <a:buAutoNum type="arabicPeriod"/>
            </a:pPr>
            <a:r>
              <a:rPr lang="en" sz="1400">
                <a:latin typeface="Helvetica Neue"/>
                <a:ea typeface="Helvetica Neue"/>
                <a:cs typeface="Helvetica Neue"/>
                <a:sym typeface="Helvetica Neue"/>
              </a:rPr>
              <a:t>Implementation</a:t>
            </a:r>
            <a:endParaRPr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How does it fit into a portfolio?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AutoNum type="alphaLcPeriod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Client education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2" name="Google Shape;82;p16"/>
          <p:cNvSpPr/>
          <p:nvPr/>
        </p:nvSpPr>
        <p:spPr>
          <a:xfrm>
            <a:off x="4572000" y="1247174"/>
            <a:ext cx="30469" cy="273959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Google Shape;83;p16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>
            <p:ph type="title"/>
          </p:nvPr>
        </p:nvSpPr>
        <p:spPr>
          <a:xfrm>
            <a:off x="68255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69700" y="1180875"/>
            <a:ext cx="3144151" cy="314817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p34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36" name="Google Shape;336;p34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7" name="Google Shape;337;p34"/>
          <p:cNvSpPr/>
          <p:nvPr/>
        </p:nvSpPr>
        <p:spPr>
          <a:xfrm>
            <a:off x="456300" y="1350850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34"/>
          <p:cNvSpPr/>
          <p:nvPr/>
        </p:nvSpPr>
        <p:spPr>
          <a:xfrm>
            <a:off x="3073975" y="1350838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9" name="Google Shape;339;p34"/>
          <p:cNvSpPr/>
          <p:nvPr/>
        </p:nvSpPr>
        <p:spPr>
          <a:xfrm>
            <a:off x="454425" y="1929128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0" name="Google Shape;340;p34"/>
          <p:cNvSpPr/>
          <p:nvPr/>
        </p:nvSpPr>
        <p:spPr>
          <a:xfrm>
            <a:off x="3073975" y="1929119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1" name="Google Shape;341;p34"/>
          <p:cNvSpPr/>
          <p:nvPr/>
        </p:nvSpPr>
        <p:spPr>
          <a:xfrm>
            <a:off x="454425" y="2507406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2" name="Google Shape;342;p34"/>
          <p:cNvSpPr/>
          <p:nvPr/>
        </p:nvSpPr>
        <p:spPr>
          <a:xfrm>
            <a:off x="3073975" y="2507400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3" name="Google Shape;343;p34"/>
          <p:cNvSpPr/>
          <p:nvPr/>
        </p:nvSpPr>
        <p:spPr>
          <a:xfrm>
            <a:off x="454425" y="3085684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" name="Google Shape;344;p34"/>
          <p:cNvSpPr/>
          <p:nvPr/>
        </p:nvSpPr>
        <p:spPr>
          <a:xfrm>
            <a:off x="3075850" y="3085681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p34"/>
          <p:cNvSpPr/>
          <p:nvPr/>
        </p:nvSpPr>
        <p:spPr>
          <a:xfrm>
            <a:off x="454425" y="3663963"/>
            <a:ext cx="2310600" cy="440400"/>
          </a:xfrm>
          <a:prstGeom prst="chevron">
            <a:avLst>
              <a:gd fmla="val 50000" name="adj"/>
            </a:avLst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6" name="Google Shape;346;p34"/>
          <p:cNvSpPr/>
          <p:nvPr/>
        </p:nvSpPr>
        <p:spPr>
          <a:xfrm>
            <a:off x="3073975" y="3663963"/>
            <a:ext cx="5511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47" name="Google Shape;347;p34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34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9" name="Google Shape;349;p34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50" name="Google Shape;350;p34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5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35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57" name="Google Shape;357;p35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35"/>
          <p:cNvSpPr/>
          <p:nvPr/>
        </p:nvSpPr>
        <p:spPr>
          <a:xfrm>
            <a:off x="3393850" y="928850"/>
            <a:ext cx="5193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9" name="Google Shape;359;p35"/>
          <p:cNvSpPr/>
          <p:nvPr/>
        </p:nvSpPr>
        <p:spPr>
          <a:xfrm>
            <a:off x="3393850" y="1997033"/>
            <a:ext cx="5193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0" name="Google Shape;360;p35"/>
          <p:cNvSpPr/>
          <p:nvPr/>
        </p:nvSpPr>
        <p:spPr>
          <a:xfrm>
            <a:off x="3393850" y="3065217"/>
            <a:ext cx="5193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1" name="Google Shape;361;p35"/>
          <p:cNvSpPr/>
          <p:nvPr/>
        </p:nvSpPr>
        <p:spPr>
          <a:xfrm>
            <a:off x="3393850" y="4133400"/>
            <a:ext cx="5193900" cy="440400"/>
          </a:xfrm>
          <a:prstGeom prst="rect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2" name="Google Shape;362;p35"/>
          <p:cNvSpPr/>
          <p:nvPr/>
        </p:nvSpPr>
        <p:spPr>
          <a:xfrm rot="5400000">
            <a:off x="5823550" y="1557088"/>
            <a:ext cx="334500" cy="359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5"/>
          <p:cNvSpPr/>
          <p:nvPr/>
        </p:nvSpPr>
        <p:spPr>
          <a:xfrm rot="5400000">
            <a:off x="5823550" y="2625250"/>
            <a:ext cx="334500" cy="359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5"/>
          <p:cNvSpPr/>
          <p:nvPr/>
        </p:nvSpPr>
        <p:spPr>
          <a:xfrm rot="5400000">
            <a:off x="5823550" y="3693450"/>
            <a:ext cx="334500" cy="359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5"/>
          <p:cNvSpPr/>
          <p:nvPr/>
        </p:nvSpPr>
        <p:spPr>
          <a:xfrm>
            <a:off x="463815" y="928850"/>
            <a:ext cx="25395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6" name="Google Shape;366;p35"/>
          <p:cNvSpPr txBox="1"/>
          <p:nvPr>
            <p:ph type="title"/>
          </p:nvPr>
        </p:nvSpPr>
        <p:spPr>
          <a:xfrm>
            <a:off x="456300" y="1266750"/>
            <a:ext cx="2539500" cy="33072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7" name="Google Shape;367;p35"/>
          <p:cNvSpPr txBox="1"/>
          <p:nvPr/>
        </p:nvSpPr>
        <p:spPr>
          <a:xfrm>
            <a:off x="8405813" y="147637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8" name="Google Shape;368;p35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69" name="Google Shape;369;p35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  <p:pic>
        <p:nvPicPr>
          <p:cNvPr id="370" name="Google Shape;370;p35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6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6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77" name="Google Shape;377;p36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8" name="Google Shape;378;p36"/>
          <p:cNvSpPr/>
          <p:nvPr/>
        </p:nvSpPr>
        <p:spPr>
          <a:xfrm>
            <a:off x="1196575" y="929050"/>
            <a:ext cx="73911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79" name="Google Shape;379;p36"/>
          <p:cNvSpPr txBox="1"/>
          <p:nvPr>
            <p:ph type="title"/>
          </p:nvPr>
        </p:nvSpPr>
        <p:spPr>
          <a:xfrm>
            <a:off x="1196575" y="1247475"/>
            <a:ext cx="73911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0" name="Google Shape;380;p36"/>
          <p:cNvSpPr/>
          <p:nvPr/>
        </p:nvSpPr>
        <p:spPr>
          <a:xfrm>
            <a:off x="1196575" y="2986450"/>
            <a:ext cx="73911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1" name="Google Shape;381;p36"/>
          <p:cNvSpPr txBox="1"/>
          <p:nvPr>
            <p:ph type="title"/>
          </p:nvPr>
        </p:nvSpPr>
        <p:spPr>
          <a:xfrm>
            <a:off x="1196575" y="3304875"/>
            <a:ext cx="7391100" cy="1382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2" name="Google Shape;382;p36"/>
          <p:cNvSpPr txBox="1"/>
          <p:nvPr/>
        </p:nvSpPr>
        <p:spPr>
          <a:xfrm>
            <a:off x="456288" y="16601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3" name="Google Shape;383;p36"/>
          <p:cNvSpPr txBox="1"/>
          <p:nvPr/>
        </p:nvSpPr>
        <p:spPr>
          <a:xfrm>
            <a:off x="456288" y="371751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4" name="Google Shape;384;p36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5" name="Google Shape;385;p36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86" name="Google Shape;386;p36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  <p:pic>
        <p:nvPicPr>
          <p:cNvPr id="387" name="Google Shape;387;p36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7"/>
          <p:cNvSpPr txBox="1"/>
          <p:nvPr>
            <p:ph type="title"/>
          </p:nvPr>
        </p:nvSpPr>
        <p:spPr>
          <a:xfrm>
            <a:off x="6067450" y="1236263"/>
            <a:ext cx="2520300" cy="3437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3" name="Google Shape;393;p37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37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395" name="Google Shape;395;p37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96" name="Google Shape;396;p37"/>
          <p:cNvSpPr/>
          <p:nvPr/>
        </p:nvSpPr>
        <p:spPr>
          <a:xfrm>
            <a:off x="452550" y="929050"/>
            <a:ext cx="25203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7" name="Google Shape;397;p37"/>
          <p:cNvSpPr txBox="1"/>
          <p:nvPr>
            <p:ph type="title"/>
          </p:nvPr>
        </p:nvSpPr>
        <p:spPr>
          <a:xfrm>
            <a:off x="452550" y="1247475"/>
            <a:ext cx="2520300" cy="3437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98" name="Google Shape;398;p37"/>
          <p:cNvCxnSpPr/>
          <p:nvPr/>
        </p:nvCxnSpPr>
        <p:spPr>
          <a:xfrm flipH="1" rot="10800000">
            <a:off x="7534556" y="2442019"/>
            <a:ext cx="501600" cy="6300"/>
          </a:xfrm>
          <a:prstGeom prst="straightConnector1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399" name="Google Shape;399;p37"/>
          <p:cNvSpPr/>
          <p:nvPr/>
        </p:nvSpPr>
        <p:spPr>
          <a:xfrm>
            <a:off x="6067450" y="917838"/>
            <a:ext cx="25203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3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0" name="Google Shape;400;p37"/>
          <p:cNvSpPr/>
          <p:nvPr/>
        </p:nvSpPr>
        <p:spPr>
          <a:xfrm>
            <a:off x="3260000" y="917838"/>
            <a:ext cx="25203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1" name="Google Shape;401;p37"/>
          <p:cNvSpPr txBox="1"/>
          <p:nvPr>
            <p:ph type="title"/>
          </p:nvPr>
        </p:nvSpPr>
        <p:spPr>
          <a:xfrm>
            <a:off x="3260000" y="1236263"/>
            <a:ext cx="2520300" cy="3437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402" name="Google Shape;402;p37"/>
          <p:cNvGrpSpPr/>
          <p:nvPr/>
        </p:nvGrpSpPr>
        <p:grpSpPr>
          <a:xfrm>
            <a:off x="3658999" y="2039693"/>
            <a:ext cx="1530585" cy="1530873"/>
            <a:chOff x="4812781" y="1416376"/>
            <a:chExt cx="73750" cy="71400"/>
          </a:xfrm>
        </p:grpSpPr>
        <p:sp>
          <p:nvSpPr>
            <p:cNvPr id="403" name="Google Shape;403;p37"/>
            <p:cNvSpPr/>
            <p:nvPr/>
          </p:nvSpPr>
          <p:spPr>
            <a:xfrm>
              <a:off x="4812781" y="1416376"/>
              <a:ext cx="43100" cy="52150"/>
            </a:xfrm>
            <a:custGeom>
              <a:rect b="b" l="l" r="r" t="t"/>
              <a:pathLst>
                <a:path extrusionOk="0" h="2086" w="1724">
                  <a:moveTo>
                    <a:pt x="1327" y="1"/>
                  </a:moveTo>
                  <a:lnTo>
                    <a:pt x="1327" y="181"/>
                  </a:lnTo>
                  <a:cubicBezTo>
                    <a:pt x="469" y="361"/>
                    <a:pt x="0" y="1299"/>
                    <a:pt x="375" y="2085"/>
                  </a:cubicBezTo>
                  <a:lnTo>
                    <a:pt x="772" y="1818"/>
                  </a:lnTo>
                  <a:cubicBezTo>
                    <a:pt x="729" y="1717"/>
                    <a:pt x="707" y="1609"/>
                    <a:pt x="707" y="1501"/>
                  </a:cubicBezTo>
                  <a:cubicBezTo>
                    <a:pt x="714" y="1111"/>
                    <a:pt x="959" y="772"/>
                    <a:pt x="1327" y="657"/>
                  </a:cubicBezTo>
                  <a:lnTo>
                    <a:pt x="1327" y="823"/>
                  </a:lnTo>
                  <a:lnTo>
                    <a:pt x="1724" y="426"/>
                  </a:lnTo>
                  <a:lnTo>
                    <a:pt x="1327" y="1"/>
                  </a:lnTo>
                  <a:close/>
                </a:path>
              </a:pathLst>
            </a:custGeom>
            <a:solidFill>
              <a:srgbClr val="1367A2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i="0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4" name="Google Shape;404;p37"/>
            <p:cNvSpPr/>
            <p:nvPr/>
          </p:nvSpPr>
          <p:spPr>
            <a:xfrm>
              <a:off x="4858931" y="1420701"/>
              <a:ext cx="27600" cy="51250"/>
            </a:xfrm>
            <a:custGeom>
              <a:rect b="b" l="l" r="r" t="t"/>
              <a:pathLst>
                <a:path extrusionOk="0" h="2050" w="1104">
                  <a:moveTo>
                    <a:pt x="0" y="1"/>
                  </a:moveTo>
                  <a:lnTo>
                    <a:pt x="0" y="477"/>
                  </a:lnTo>
                  <a:cubicBezTo>
                    <a:pt x="375" y="592"/>
                    <a:pt x="635" y="938"/>
                    <a:pt x="635" y="1328"/>
                  </a:cubicBezTo>
                  <a:cubicBezTo>
                    <a:pt x="635" y="1429"/>
                    <a:pt x="621" y="1530"/>
                    <a:pt x="585" y="1624"/>
                  </a:cubicBezTo>
                  <a:lnTo>
                    <a:pt x="404" y="1494"/>
                  </a:lnTo>
                  <a:lnTo>
                    <a:pt x="513" y="2049"/>
                  </a:lnTo>
                  <a:lnTo>
                    <a:pt x="1089" y="1963"/>
                  </a:lnTo>
                  <a:lnTo>
                    <a:pt x="981" y="1883"/>
                  </a:lnTo>
                  <a:cubicBezTo>
                    <a:pt x="1061" y="1710"/>
                    <a:pt x="1104" y="1523"/>
                    <a:pt x="1104" y="1328"/>
                  </a:cubicBezTo>
                  <a:cubicBezTo>
                    <a:pt x="1104" y="679"/>
                    <a:pt x="635" y="123"/>
                    <a:pt x="0" y="1"/>
                  </a:cubicBezTo>
                  <a:close/>
                </a:path>
              </a:pathLst>
            </a:custGeom>
            <a:solidFill>
              <a:srgbClr val="5B9CD4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i="0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405" name="Google Shape;405;p37"/>
            <p:cNvSpPr/>
            <p:nvPr/>
          </p:nvSpPr>
          <p:spPr>
            <a:xfrm>
              <a:off x="4826656" y="1467401"/>
              <a:ext cx="49250" cy="20375"/>
            </a:xfrm>
            <a:custGeom>
              <a:rect b="b" l="l" r="r" t="t"/>
              <a:pathLst>
                <a:path extrusionOk="0" h="815" w="1970">
                  <a:moveTo>
                    <a:pt x="109" y="1"/>
                  </a:moveTo>
                  <a:lnTo>
                    <a:pt x="0" y="556"/>
                  </a:lnTo>
                  <a:lnTo>
                    <a:pt x="137" y="462"/>
                  </a:lnTo>
                  <a:cubicBezTo>
                    <a:pt x="394" y="698"/>
                    <a:pt x="720" y="815"/>
                    <a:pt x="1045" y="815"/>
                  </a:cubicBezTo>
                  <a:cubicBezTo>
                    <a:pt x="1378" y="815"/>
                    <a:pt x="1710" y="692"/>
                    <a:pt x="1969" y="448"/>
                  </a:cubicBezTo>
                  <a:lnTo>
                    <a:pt x="1969" y="441"/>
                  </a:lnTo>
                  <a:lnTo>
                    <a:pt x="1573" y="174"/>
                  </a:lnTo>
                  <a:cubicBezTo>
                    <a:pt x="1418" y="292"/>
                    <a:pt x="1232" y="352"/>
                    <a:pt x="1046" y="352"/>
                  </a:cubicBezTo>
                  <a:cubicBezTo>
                    <a:pt x="868" y="352"/>
                    <a:pt x="689" y="297"/>
                    <a:pt x="534" y="188"/>
                  </a:cubicBezTo>
                  <a:lnTo>
                    <a:pt x="678" y="95"/>
                  </a:lnTo>
                  <a:lnTo>
                    <a:pt x="109" y="1"/>
                  </a:lnTo>
                  <a:close/>
                </a:path>
              </a:pathLst>
            </a:custGeom>
            <a:solidFill>
              <a:srgbClr val="8FCBFF"/>
            </a:solidFill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i="0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406" name="Google Shape;406;p37"/>
          <p:cNvSpPr txBox="1"/>
          <p:nvPr/>
        </p:nvSpPr>
        <p:spPr>
          <a:xfrm>
            <a:off x="3464700" y="2068463"/>
            <a:ext cx="4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/>
          </a:p>
        </p:txBody>
      </p:sp>
      <p:sp>
        <p:nvSpPr>
          <p:cNvPr id="407" name="Google Shape;407;p37"/>
          <p:cNvSpPr txBox="1"/>
          <p:nvPr/>
        </p:nvSpPr>
        <p:spPr>
          <a:xfrm>
            <a:off x="5035100" y="2068463"/>
            <a:ext cx="4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/>
          </a:p>
        </p:txBody>
      </p:sp>
      <p:sp>
        <p:nvSpPr>
          <p:cNvPr id="408" name="Google Shape;408;p37"/>
          <p:cNvSpPr txBox="1"/>
          <p:nvPr/>
        </p:nvSpPr>
        <p:spPr>
          <a:xfrm>
            <a:off x="4277000" y="3675538"/>
            <a:ext cx="4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/>
          </a:p>
        </p:txBody>
      </p:sp>
      <p:sp>
        <p:nvSpPr>
          <p:cNvPr id="409" name="Google Shape;409;p37"/>
          <p:cNvSpPr txBox="1"/>
          <p:nvPr/>
        </p:nvSpPr>
        <p:spPr>
          <a:xfrm>
            <a:off x="4277000" y="2647375"/>
            <a:ext cx="486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__%</a:t>
            </a:r>
            <a:endParaRPr b="1"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0" name="Google Shape;410;p37"/>
          <p:cNvSpPr/>
          <p:nvPr/>
        </p:nvSpPr>
        <p:spPr>
          <a:xfrm>
            <a:off x="6271631" y="2101669"/>
            <a:ext cx="1434900" cy="1441500"/>
          </a:xfrm>
          <a:prstGeom prst="ellipse">
            <a:avLst/>
          </a:prstGeom>
          <a:solidFill>
            <a:srgbClr val="1367A2"/>
          </a:solidFill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37"/>
          <p:cNvSpPr/>
          <p:nvPr/>
        </p:nvSpPr>
        <p:spPr>
          <a:xfrm>
            <a:off x="6648844" y="2830913"/>
            <a:ext cx="680400" cy="699900"/>
          </a:xfrm>
          <a:prstGeom prst="ellipse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37"/>
          <p:cNvSpPr txBox="1"/>
          <p:nvPr/>
        </p:nvSpPr>
        <p:spPr>
          <a:xfrm>
            <a:off x="6668081" y="3007650"/>
            <a:ext cx="642000" cy="3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$</a:t>
            </a:r>
            <a:r>
              <a:rPr b="1"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___</a:t>
            </a:r>
            <a:endParaRPr b="1" i="0" sz="11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3" name="Google Shape;413;p37"/>
          <p:cNvCxnSpPr>
            <a:stCxn id="412" idx="3"/>
          </p:cNvCxnSpPr>
          <p:nvPr/>
        </p:nvCxnSpPr>
        <p:spPr>
          <a:xfrm>
            <a:off x="7310081" y="3180750"/>
            <a:ext cx="734100" cy="0"/>
          </a:xfrm>
          <a:prstGeom prst="straightConnector1">
            <a:avLst/>
          </a:prstGeom>
          <a:noFill/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med" w="med" type="oval"/>
          </a:ln>
        </p:spPr>
      </p:cxnSp>
      <p:sp>
        <p:nvSpPr>
          <p:cNvPr id="414" name="Google Shape;414;p37"/>
          <p:cNvSpPr txBox="1"/>
          <p:nvPr/>
        </p:nvSpPr>
        <p:spPr>
          <a:xfrm>
            <a:off x="8044175" y="2268175"/>
            <a:ext cx="4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/>
          </a:p>
        </p:txBody>
      </p:sp>
      <p:sp>
        <p:nvSpPr>
          <p:cNvPr id="415" name="Google Shape;415;p37"/>
          <p:cNvSpPr txBox="1"/>
          <p:nvPr/>
        </p:nvSpPr>
        <p:spPr>
          <a:xfrm>
            <a:off x="8044175" y="3003875"/>
            <a:ext cx="4863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/>
          </a:p>
        </p:txBody>
      </p:sp>
      <p:sp>
        <p:nvSpPr>
          <p:cNvPr id="416" name="Google Shape;416;p37"/>
          <p:cNvSpPr txBox="1"/>
          <p:nvPr/>
        </p:nvSpPr>
        <p:spPr>
          <a:xfrm>
            <a:off x="6713981" y="2316806"/>
            <a:ext cx="550200" cy="256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$</a:t>
            </a:r>
            <a:r>
              <a:rPr b="1" lang="en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___</a:t>
            </a:r>
            <a:endParaRPr b="1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7" name="Google Shape;417;p37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7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9" name="Google Shape;419;p37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420" name="Google Shape;420;p37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8"/>
          <p:cNvSpPr txBox="1"/>
          <p:nvPr>
            <p:ph type="title"/>
          </p:nvPr>
        </p:nvSpPr>
        <p:spPr>
          <a:xfrm>
            <a:off x="5143450" y="1236280"/>
            <a:ext cx="3444300" cy="14994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6" name="Google Shape;426;p38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38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28" name="Google Shape;428;p38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9" name="Google Shape;429;p38"/>
          <p:cNvSpPr/>
          <p:nvPr/>
        </p:nvSpPr>
        <p:spPr>
          <a:xfrm>
            <a:off x="452550" y="929062"/>
            <a:ext cx="20214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0" name="Google Shape;430;p38"/>
          <p:cNvSpPr txBox="1"/>
          <p:nvPr>
            <p:ph type="title"/>
          </p:nvPr>
        </p:nvSpPr>
        <p:spPr>
          <a:xfrm>
            <a:off x="452550" y="1246353"/>
            <a:ext cx="2021400" cy="3086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1" name="Google Shape;431;p38"/>
          <p:cNvSpPr/>
          <p:nvPr/>
        </p:nvSpPr>
        <p:spPr>
          <a:xfrm>
            <a:off x="5815450" y="917850"/>
            <a:ext cx="27723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3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2" name="Google Shape;432;p38"/>
          <p:cNvSpPr/>
          <p:nvPr/>
        </p:nvSpPr>
        <p:spPr>
          <a:xfrm>
            <a:off x="2704306" y="917850"/>
            <a:ext cx="20214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3" name="Google Shape;433;p38"/>
          <p:cNvSpPr txBox="1"/>
          <p:nvPr>
            <p:ph type="title"/>
          </p:nvPr>
        </p:nvSpPr>
        <p:spPr>
          <a:xfrm>
            <a:off x="2704306" y="1236286"/>
            <a:ext cx="2021400" cy="3086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4" name="Google Shape;434;p38"/>
          <p:cNvSpPr/>
          <p:nvPr/>
        </p:nvSpPr>
        <p:spPr>
          <a:xfrm>
            <a:off x="452550" y="4436375"/>
            <a:ext cx="42732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[Return metric, IRR in X years, etc.]:</a:t>
            </a: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xx% 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5" name="Google Shape;435;p38"/>
          <p:cNvSpPr txBox="1"/>
          <p:nvPr>
            <p:ph type="title"/>
          </p:nvPr>
        </p:nvSpPr>
        <p:spPr>
          <a:xfrm>
            <a:off x="5143450" y="3173977"/>
            <a:ext cx="3444300" cy="14994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6" name="Google Shape;436;p38"/>
          <p:cNvSpPr/>
          <p:nvPr/>
        </p:nvSpPr>
        <p:spPr>
          <a:xfrm>
            <a:off x="5815450" y="2855550"/>
            <a:ext cx="27723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3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37" name="Google Shape;437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126876" y="879074"/>
            <a:ext cx="632883" cy="314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5158" y="2806461"/>
            <a:ext cx="496295" cy="3351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38" title="Bruins_in_Finance_and_Banking_Log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8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1" name="Google Shape;441;p38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442" name="Google Shape;442;p38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9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9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49" name="Google Shape;449;p39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0" name="Google Shape;450;p39"/>
          <p:cNvSpPr/>
          <p:nvPr/>
        </p:nvSpPr>
        <p:spPr>
          <a:xfrm>
            <a:off x="3394675" y="929050"/>
            <a:ext cx="51930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Valuation Football Field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451" name="Google Shape;451;p39"/>
          <p:cNvCxnSpPr/>
          <p:nvPr/>
        </p:nvCxnSpPr>
        <p:spPr>
          <a:xfrm>
            <a:off x="4298431" y="1867868"/>
            <a:ext cx="0" cy="230310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39"/>
          <p:cNvCxnSpPr/>
          <p:nvPr/>
        </p:nvCxnSpPr>
        <p:spPr>
          <a:xfrm>
            <a:off x="4287222" y="4167276"/>
            <a:ext cx="43005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3" name="Google Shape;453;p39"/>
          <p:cNvSpPr txBox="1"/>
          <p:nvPr/>
        </p:nvSpPr>
        <p:spPr>
          <a:xfrm>
            <a:off x="3645863" y="2255338"/>
            <a:ext cx="637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[method 1]</a:t>
            </a:r>
            <a:endParaRPr i="0" sz="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3645933" y="2947200"/>
            <a:ext cx="637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[method 2]</a:t>
            </a:r>
            <a:endParaRPr i="0" sz="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3646069" y="3639062"/>
            <a:ext cx="637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[method 3]</a:t>
            </a:r>
            <a:endParaRPr i="0" sz="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6" name="Google Shape;456;p39"/>
          <p:cNvSpPr txBox="1"/>
          <p:nvPr/>
        </p:nvSpPr>
        <p:spPr>
          <a:xfrm>
            <a:off x="4283262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7" name="Google Shape;457;p39"/>
          <p:cNvSpPr txBox="1"/>
          <p:nvPr/>
        </p:nvSpPr>
        <p:spPr>
          <a:xfrm>
            <a:off x="4936134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8" name="Google Shape;458;p39"/>
          <p:cNvSpPr txBox="1"/>
          <p:nvPr/>
        </p:nvSpPr>
        <p:spPr>
          <a:xfrm>
            <a:off x="5589006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9" name="Google Shape;459;p39"/>
          <p:cNvSpPr txBox="1"/>
          <p:nvPr/>
        </p:nvSpPr>
        <p:spPr>
          <a:xfrm>
            <a:off x="6241878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0" name="Google Shape;460;p39"/>
          <p:cNvSpPr txBox="1"/>
          <p:nvPr/>
        </p:nvSpPr>
        <p:spPr>
          <a:xfrm>
            <a:off x="6894750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1" name="Google Shape;461;p39"/>
          <p:cNvSpPr txBox="1"/>
          <p:nvPr/>
        </p:nvSpPr>
        <p:spPr>
          <a:xfrm>
            <a:off x="7547622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2" name="Google Shape;462;p39"/>
          <p:cNvSpPr txBox="1"/>
          <p:nvPr/>
        </p:nvSpPr>
        <p:spPr>
          <a:xfrm>
            <a:off x="8200493" y="4169500"/>
            <a:ext cx="383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##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3" name="Google Shape;463;p39"/>
          <p:cNvSpPr/>
          <p:nvPr/>
        </p:nvSpPr>
        <p:spPr>
          <a:xfrm>
            <a:off x="6049326" y="2276006"/>
            <a:ext cx="1825800" cy="2337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39"/>
          <p:cNvSpPr/>
          <p:nvPr/>
        </p:nvSpPr>
        <p:spPr>
          <a:xfrm>
            <a:off x="5085688" y="2957315"/>
            <a:ext cx="1902600" cy="2337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5" name="Google Shape;465;p39"/>
          <p:cNvSpPr/>
          <p:nvPr/>
        </p:nvSpPr>
        <p:spPr>
          <a:xfrm>
            <a:off x="5316828" y="3645733"/>
            <a:ext cx="2325000" cy="2337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6" name="Google Shape;466;p39"/>
          <p:cNvCxnSpPr>
            <a:stCxn id="467" idx="2"/>
          </p:cNvCxnSpPr>
          <p:nvPr/>
        </p:nvCxnSpPr>
        <p:spPr>
          <a:xfrm>
            <a:off x="6636150" y="2104260"/>
            <a:ext cx="0" cy="2052600"/>
          </a:xfrm>
          <a:prstGeom prst="straightConnector1">
            <a:avLst/>
          </a:prstGeom>
          <a:noFill/>
          <a:ln cap="flat" cmpd="sng" w="9525">
            <a:solidFill>
              <a:srgbClr val="5B9CD4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68" name="Google Shape;468;p39"/>
          <p:cNvSpPr txBox="1"/>
          <p:nvPr/>
        </p:nvSpPr>
        <p:spPr>
          <a:xfrm>
            <a:off x="6989543" y="2947204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9" name="Google Shape;469;p39"/>
          <p:cNvSpPr txBox="1"/>
          <p:nvPr/>
        </p:nvSpPr>
        <p:spPr>
          <a:xfrm rot="-5400000">
            <a:off x="2667593" y="2911880"/>
            <a:ext cx="1761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Valuation Methodology</a:t>
            </a:r>
            <a:endParaRPr b="1" i="0" sz="11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0" name="Google Shape;470;p39"/>
          <p:cNvSpPr txBox="1"/>
          <p:nvPr/>
        </p:nvSpPr>
        <p:spPr>
          <a:xfrm>
            <a:off x="5628901" y="4375868"/>
            <a:ext cx="1700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en" sz="11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Valuation (</a:t>
            </a:r>
            <a:r>
              <a:rPr b="1"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___</a:t>
            </a:r>
            <a:r>
              <a:rPr b="1" i="0" lang="en" sz="11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of $)</a:t>
            </a:r>
            <a:endParaRPr b="1" i="0" sz="11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1" name="Google Shape;471;p39"/>
          <p:cNvSpPr txBox="1"/>
          <p:nvPr/>
        </p:nvSpPr>
        <p:spPr>
          <a:xfrm>
            <a:off x="4753369" y="2947197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2" name="Google Shape;472;p39"/>
          <p:cNvSpPr txBox="1"/>
          <p:nvPr/>
        </p:nvSpPr>
        <p:spPr>
          <a:xfrm>
            <a:off x="5717004" y="2265875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3" name="Google Shape;473;p39"/>
          <p:cNvSpPr txBox="1"/>
          <p:nvPr/>
        </p:nvSpPr>
        <p:spPr>
          <a:xfrm>
            <a:off x="4984337" y="3635602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4" name="Google Shape;474;p39"/>
          <p:cNvSpPr txBox="1"/>
          <p:nvPr/>
        </p:nvSpPr>
        <p:spPr>
          <a:xfrm>
            <a:off x="7641850" y="3635602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5" name="Google Shape;475;p39"/>
          <p:cNvSpPr txBox="1"/>
          <p:nvPr/>
        </p:nvSpPr>
        <p:spPr>
          <a:xfrm>
            <a:off x="7874826" y="2270025"/>
            <a:ext cx="3324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i="0" sz="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7" name="Google Shape;467;p39"/>
          <p:cNvSpPr txBox="1"/>
          <p:nvPr/>
        </p:nvSpPr>
        <p:spPr>
          <a:xfrm>
            <a:off x="5097000" y="1750260"/>
            <a:ext cx="3078300" cy="3540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1" i="1" lang="en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Implied Valuation: $</a:t>
            </a:r>
            <a:r>
              <a:rPr b="1" i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</a:t>
            </a:r>
            <a:endParaRPr b="1" i="1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476" name="Google Shape;476;p39"/>
          <p:cNvCxnSpPr/>
          <p:nvPr/>
        </p:nvCxnSpPr>
        <p:spPr>
          <a:xfrm>
            <a:off x="7845709" y="2276006"/>
            <a:ext cx="0" cy="233700"/>
          </a:xfrm>
          <a:prstGeom prst="straightConnector1">
            <a:avLst/>
          </a:prstGeom>
          <a:noFill/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7" name="Google Shape;477;p39"/>
          <p:cNvSpPr/>
          <p:nvPr/>
        </p:nvSpPr>
        <p:spPr>
          <a:xfrm>
            <a:off x="7816031" y="2362050"/>
            <a:ext cx="59100" cy="61500"/>
          </a:xfrm>
          <a:prstGeom prst="ellipse">
            <a:avLst/>
          </a:prstGeom>
          <a:solidFill>
            <a:srgbClr val="5B9CD4"/>
          </a:solidFill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8" name="Google Shape;478;p39"/>
          <p:cNvCxnSpPr/>
          <p:nvPr/>
        </p:nvCxnSpPr>
        <p:spPr>
          <a:xfrm>
            <a:off x="5806818" y="2957328"/>
            <a:ext cx="0" cy="233700"/>
          </a:xfrm>
          <a:prstGeom prst="straightConnector1">
            <a:avLst/>
          </a:prstGeom>
          <a:noFill/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9" name="Google Shape;479;p39"/>
          <p:cNvSpPr/>
          <p:nvPr/>
        </p:nvSpPr>
        <p:spPr>
          <a:xfrm>
            <a:off x="5777140" y="3043373"/>
            <a:ext cx="59100" cy="61500"/>
          </a:xfrm>
          <a:prstGeom prst="ellipse">
            <a:avLst/>
          </a:prstGeom>
          <a:solidFill>
            <a:srgbClr val="5B9CD4"/>
          </a:solidFill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0" name="Google Shape;480;p39"/>
          <p:cNvCxnSpPr/>
          <p:nvPr/>
        </p:nvCxnSpPr>
        <p:spPr>
          <a:xfrm>
            <a:off x="5320911" y="3645733"/>
            <a:ext cx="0" cy="233700"/>
          </a:xfrm>
          <a:prstGeom prst="straightConnector1">
            <a:avLst/>
          </a:prstGeom>
          <a:noFill/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1" name="Google Shape;481;p39"/>
          <p:cNvSpPr/>
          <p:nvPr/>
        </p:nvSpPr>
        <p:spPr>
          <a:xfrm>
            <a:off x="5291233" y="3731778"/>
            <a:ext cx="59100" cy="61500"/>
          </a:xfrm>
          <a:prstGeom prst="ellipse">
            <a:avLst/>
          </a:prstGeom>
          <a:solidFill>
            <a:srgbClr val="5B9CD4"/>
          </a:solidFill>
          <a:ln cap="flat" cmpd="sng" w="9525">
            <a:solidFill>
              <a:srgbClr val="5B9CD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9"/>
          <p:cNvSpPr/>
          <p:nvPr/>
        </p:nvSpPr>
        <p:spPr>
          <a:xfrm>
            <a:off x="452550" y="929050"/>
            <a:ext cx="26730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Valuation Methodologies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3" name="Google Shape;483;p39"/>
          <p:cNvSpPr txBox="1"/>
          <p:nvPr>
            <p:ph type="title"/>
          </p:nvPr>
        </p:nvSpPr>
        <p:spPr>
          <a:xfrm>
            <a:off x="452550" y="1247475"/>
            <a:ext cx="2673000" cy="34371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Method 1: ___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$xx-xx range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i="1" lang="en" sz="1100">
                <a:latin typeface="Helvetica Neue"/>
                <a:ea typeface="Helvetica Neue"/>
                <a:cs typeface="Helvetica Neue"/>
                <a:sym typeface="Helvetica Neue"/>
              </a:rPr>
              <a:t>$xx likely value</a:t>
            </a:r>
            <a:endParaRPr i="1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Method 2: ____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$xx-xx range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i="1" lang="en" sz="1100">
                <a:latin typeface="Helvetica Neue"/>
                <a:ea typeface="Helvetica Neue"/>
                <a:cs typeface="Helvetica Neue"/>
                <a:sym typeface="Helvetica Neue"/>
              </a:rPr>
              <a:t>$xx likely value</a:t>
            </a:r>
            <a:endParaRPr i="1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Method 3: ____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$xx-xx range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i="1" lang="en" sz="1100">
                <a:latin typeface="Helvetica Neue"/>
                <a:ea typeface="Helvetica Neue"/>
                <a:cs typeface="Helvetica Neue"/>
                <a:sym typeface="Helvetica Neue"/>
              </a:rPr>
              <a:t>$xx likely value</a:t>
            </a:r>
            <a:endParaRPr i="1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Weighted Average Valuation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_____: xx%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_____: xx%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_____: xx%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rtl="0" algn="l">
              <a:spcBef>
                <a:spcPts val="0"/>
              </a:spcBef>
              <a:spcAft>
                <a:spcPts val="0"/>
              </a:spcAft>
              <a:buSzPts val="1100"/>
              <a:buFont typeface="Calibri"/>
              <a:buChar char="●"/>
            </a:pPr>
            <a:r>
              <a:rPr b="1" i="1" lang="en" sz="1100">
                <a:latin typeface="Helvetica Neue"/>
                <a:ea typeface="Helvetica Neue"/>
                <a:cs typeface="Helvetica Neue"/>
                <a:sym typeface="Helvetica Neue"/>
              </a:rPr>
              <a:t>Implied Valuation: $xx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84" name="Google Shape;484;p39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9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6" name="Google Shape;486;p39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487" name="Google Shape;487;p39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40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40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4" name="Google Shape;494;p40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5" name="Google Shape;495;p40"/>
          <p:cNvSpPr txBox="1"/>
          <p:nvPr/>
        </p:nvSpPr>
        <p:spPr>
          <a:xfrm>
            <a:off x="4358647" y="2025454"/>
            <a:ext cx="3393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i="0" lang="en" sz="2900" u="none" cap="none" strike="noStrike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x</a:t>
            </a:r>
            <a:endParaRPr i="0" sz="29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496" name="Google Shape;496;p40"/>
          <p:cNvSpPr/>
          <p:nvPr/>
        </p:nvSpPr>
        <p:spPr>
          <a:xfrm>
            <a:off x="2049843" y="1627100"/>
            <a:ext cx="2171400" cy="1375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Replace with logo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40"/>
          <p:cNvSpPr/>
          <p:nvPr/>
        </p:nvSpPr>
        <p:spPr>
          <a:xfrm>
            <a:off x="4835337" y="1627100"/>
            <a:ext cx="2171400" cy="1375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Replace with logo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40"/>
          <p:cNvSpPr/>
          <p:nvPr/>
        </p:nvSpPr>
        <p:spPr>
          <a:xfrm>
            <a:off x="2995800" y="925600"/>
            <a:ext cx="30336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9" name="Google Shape;499;p40"/>
          <p:cNvSpPr txBox="1"/>
          <p:nvPr>
            <p:ph type="title"/>
          </p:nvPr>
        </p:nvSpPr>
        <p:spPr>
          <a:xfrm>
            <a:off x="456300" y="3467400"/>
            <a:ext cx="2539500" cy="1215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b="1" sz="1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0" name="Google Shape;500;p40"/>
          <p:cNvSpPr txBox="1"/>
          <p:nvPr>
            <p:ph type="title"/>
          </p:nvPr>
        </p:nvSpPr>
        <p:spPr>
          <a:xfrm>
            <a:off x="3281309" y="3467400"/>
            <a:ext cx="2539500" cy="1215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1" name="Google Shape;501;p40"/>
          <p:cNvSpPr txBox="1"/>
          <p:nvPr>
            <p:ph type="title"/>
          </p:nvPr>
        </p:nvSpPr>
        <p:spPr>
          <a:xfrm>
            <a:off x="6029475" y="3467400"/>
            <a:ext cx="2539500" cy="1215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400">
                <a:latin typeface="Helvetica Neue"/>
                <a:ea typeface="Helvetica Neue"/>
                <a:cs typeface="Helvetica Neue"/>
                <a:sym typeface="Helvetica Neue"/>
              </a:rPr>
              <a:t>Header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02" name="Google Shape;502;p40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03" name="Google Shape;503;p40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4" name="Google Shape;504;p40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05" name="Google Shape;505;p40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1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11" name="Google Shape;511;p41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2" name="Google Shape;512;p41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13" name="Google Shape;513;p41"/>
          <p:cNvGraphicFramePr/>
          <p:nvPr/>
        </p:nvGraphicFramePr>
        <p:xfrm>
          <a:off x="495638" y="923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{01CB4BA4-4B59-4D36-8EA3-B3BD89E93862}</a:tableStyleId>
              </a:tblPr>
              <a:tblGrid>
                <a:gridCol w="1369100"/>
                <a:gridCol w="3361500"/>
                <a:gridCol w="3361500"/>
              </a:tblGrid>
              <a:tr h="4642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b="1" sz="14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Subtitle 1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53D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Subtitle 2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53D86"/>
                    </a:solidFill>
                  </a:tcPr>
                </a:tc>
              </a:tr>
              <a:tr h="824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4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4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42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14" name="Google Shape;514;p41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15" name="Google Shape;515;p41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6" name="Google Shape;516;p41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17" name="Google Shape;517;p41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2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42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24" name="Google Shape;524;p42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aphicFrame>
        <p:nvGraphicFramePr>
          <p:cNvPr id="525" name="Google Shape;525;p42"/>
          <p:cNvGraphicFramePr/>
          <p:nvPr/>
        </p:nvGraphicFramePr>
        <p:xfrm>
          <a:off x="452550" y="91872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{01CB4BA4-4B59-4D36-8EA3-B3BD89E93862}</a:tableStyleId>
              </a:tblPr>
              <a:tblGrid>
                <a:gridCol w="1613050"/>
                <a:gridCol w="2757575"/>
                <a:gridCol w="3764575"/>
              </a:tblGrid>
              <a:tr h="449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4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Subtitle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53D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4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Subtitle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53D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4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Subtitle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53D86"/>
                    </a:solidFill>
                  </a:tcPr>
                </a:tc>
              </a:tr>
              <a:tr h="1035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r>
                        <a:rPr lang="en" sz="1100" u="none" cap="none" strike="noStrike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r>
                        <a:rPr b="1" lang="en" sz="1100" u="none" cap="none" strike="noStrike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r>
                        <a:rPr lang="en" sz="1100" u="none" cap="none" strike="noStrike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98450" lvl="0" marL="4572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</a:tr>
              <a:tr h="1035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34950" lvl="0" marL="3429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  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 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3429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</a:tr>
              <a:tr h="1249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b="1"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3429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34950" lvl="0" marL="3429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  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 </a:t>
                      </a:r>
                      <a:endParaRPr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3429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AutoNum type="arabicPeriod"/>
                      </a:pPr>
                      <a:r>
                        <a:rPr b="1"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34950" lvl="0" marL="685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Text</a:t>
                      </a:r>
                      <a:endParaRPr b="1" sz="1100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t/>
                      </a:r>
                      <a:endParaRPr sz="1100" u="none" cap="none" strike="noStrik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68575" marB="68575" marR="68575" marL="68575">
                    <a:lnL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</a:tr>
            </a:tbl>
          </a:graphicData>
        </a:graphic>
      </p:graphicFrame>
      <p:pic>
        <p:nvPicPr>
          <p:cNvPr id="526" name="Google Shape;526;p42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42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8" name="Google Shape;528;p42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29" name="Google Shape;529;p42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3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43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36" name="Google Shape;536;p43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537" name="Google Shape;537;p43"/>
          <p:cNvCxnSpPr/>
          <p:nvPr/>
        </p:nvCxnSpPr>
        <p:spPr>
          <a:xfrm>
            <a:off x="1033550" y="4349875"/>
            <a:ext cx="6968100" cy="0"/>
          </a:xfrm>
          <a:prstGeom prst="straightConnector1">
            <a:avLst/>
          </a:prstGeom>
          <a:noFill/>
          <a:ln cap="flat" cmpd="sng" w="28575">
            <a:solidFill>
              <a:srgbClr val="253D8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38" name="Google Shape;538;p43"/>
          <p:cNvSpPr txBox="1"/>
          <p:nvPr/>
        </p:nvSpPr>
        <p:spPr>
          <a:xfrm>
            <a:off x="3017600" y="4349875"/>
            <a:ext cx="30000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Impact</a:t>
            </a:r>
            <a:endParaRPr/>
          </a:p>
        </p:txBody>
      </p:sp>
      <p:cxnSp>
        <p:nvCxnSpPr>
          <p:cNvPr id="539" name="Google Shape;539;p43"/>
          <p:cNvCxnSpPr/>
          <p:nvPr/>
        </p:nvCxnSpPr>
        <p:spPr>
          <a:xfrm rot="10800000">
            <a:off x="1033550" y="927970"/>
            <a:ext cx="0" cy="3435600"/>
          </a:xfrm>
          <a:prstGeom prst="straightConnector1">
            <a:avLst/>
          </a:prstGeom>
          <a:noFill/>
          <a:ln cap="flat" cmpd="sng" w="28575">
            <a:solidFill>
              <a:srgbClr val="253D8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40" name="Google Shape;540;p43"/>
          <p:cNvSpPr txBox="1"/>
          <p:nvPr/>
        </p:nvSpPr>
        <p:spPr>
          <a:xfrm rot="-5400000">
            <a:off x="-633700" y="2462063"/>
            <a:ext cx="3000000" cy="334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Likelihood</a:t>
            </a:r>
            <a:endParaRPr/>
          </a:p>
        </p:txBody>
      </p:sp>
      <p:sp>
        <p:nvSpPr>
          <p:cNvPr id="541" name="Google Shape;541;p43"/>
          <p:cNvSpPr/>
          <p:nvPr/>
        </p:nvSpPr>
        <p:spPr>
          <a:xfrm>
            <a:off x="1368643" y="2647939"/>
            <a:ext cx="3127200" cy="15201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2" name="Google Shape;542;p43"/>
          <p:cNvSpPr/>
          <p:nvPr/>
        </p:nvSpPr>
        <p:spPr>
          <a:xfrm>
            <a:off x="1368643" y="975439"/>
            <a:ext cx="3127200" cy="15201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/>
          </a:p>
        </p:txBody>
      </p:sp>
      <p:sp>
        <p:nvSpPr>
          <p:cNvPr id="543" name="Google Shape;543;p43"/>
          <p:cNvSpPr/>
          <p:nvPr/>
        </p:nvSpPr>
        <p:spPr>
          <a:xfrm>
            <a:off x="4648243" y="975439"/>
            <a:ext cx="3127200" cy="15201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/>
          </a:p>
        </p:txBody>
      </p:sp>
      <p:sp>
        <p:nvSpPr>
          <p:cNvPr id="544" name="Google Shape;544;p43"/>
          <p:cNvSpPr/>
          <p:nvPr/>
        </p:nvSpPr>
        <p:spPr>
          <a:xfrm>
            <a:off x="4648243" y="2647939"/>
            <a:ext cx="3127200" cy="15201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/>
          </a:p>
        </p:txBody>
      </p:sp>
      <p:pic>
        <p:nvPicPr>
          <p:cNvPr id="545" name="Google Shape;545;p43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46" name="Google Shape;546;p43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47" name="Google Shape;547;p43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48" name="Google Shape;548;p43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7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2" name="Google Shape;92;p17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>
            <p:ph type="title"/>
          </p:nvPr>
        </p:nvSpPr>
        <p:spPr>
          <a:xfrm>
            <a:off x="67340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Industry Analysis</a:t>
            </a:r>
            <a:endParaRPr/>
          </a:p>
        </p:txBody>
      </p:sp>
      <p:pic>
        <p:nvPicPr>
          <p:cNvPr id="94" name="Google Shape;94;p17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95" name="Google Shape;95;p17"/>
          <p:cNvSpPr/>
          <p:nvPr/>
        </p:nvSpPr>
        <p:spPr>
          <a:xfrm>
            <a:off x="743025" y="913450"/>
            <a:ext cx="33681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is Crypto?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6" name="Google Shape;96;p17"/>
          <p:cNvSpPr txBox="1"/>
          <p:nvPr>
            <p:ph type="title"/>
          </p:nvPr>
        </p:nvSpPr>
        <p:spPr>
          <a:xfrm>
            <a:off x="743025" y="1247975"/>
            <a:ext cx="3368100" cy="3282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Digital Form of Currency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Non Fiat: Decentralized / Not controlled by any 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institution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or governing body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No 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Intrinsic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Value: Not Guaranteed by or Pegged to any form of commodity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Most use Blockchain Technology for transactions (instead of banking)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Most crypto currencies have an in-built limit on number of coins “mined” and the number of “owners” ensuring scarcity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Can be created using multiple ways: Proof of Work, Proof of Stake, or Delegated Proof of Stake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The “owner” owns a “key” in his wallet, and NOT the cryptocurrency itself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First instance of Crypto - Bitcoin (BTC) started by an anonymous Satoshi Nakamoto in 2009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4572000" y="913450"/>
            <a:ext cx="34587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Does It Work?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8" name="Google Shape;98;p17"/>
          <p:cNvSpPr txBox="1"/>
          <p:nvPr>
            <p:ph type="title"/>
          </p:nvPr>
        </p:nvSpPr>
        <p:spPr>
          <a:xfrm>
            <a:off x="4571850" y="1247475"/>
            <a:ext cx="3458700" cy="3282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Blockchain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= open source database on 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the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internet (like a public record)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Each block forms an immutable permanent record of 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transactions (including time-stamp &amp; quantity)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between all parties involved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Chain of Blocks (data of transactions) distributed across computers &amp; servers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Thousands of independent “nodes” verify each transaction before it gets added into the blockchain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“Owners” get a 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private</a:t>
            </a: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 key or seed phrase to prove ownership of crypto and to make any transaction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Times New Roman"/>
              <a:buChar char="❖"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So the cycle goes from: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100">
                <a:latin typeface="Times New Roman"/>
                <a:ea typeface="Times New Roman"/>
                <a:cs typeface="Times New Roman"/>
                <a:sym typeface="Times New Roman"/>
              </a:rPr>
              <a:t>Obtaining Crypto → Storing Key in Wallet → Making a Transaction → Verification → New Data Stored in Blockchain</a:t>
            </a:r>
            <a:endParaRPr b="0" sz="1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4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4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555" name="Google Shape;555;p44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6" name="Google Shape;556;p44"/>
          <p:cNvSpPr/>
          <p:nvPr/>
        </p:nvSpPr>
        <p:spPr>
          <a:xfrm>
            <a:off x="914365" y="900900"/>
            <a:ext cx="3580500" cy="1821300"/>
          </a:xfrm>
          <a:prstGeom prst="rect">
            <a:avLst/>
          </a:prstGeom>
          <a:solidFill>
            <a:srgbClr val="CDE4D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4"/>
          <p:cNvSpPr txBox="1"/>
          <p:nvPr/>
        </p:nvSpPr>
        <p:spPr>
          <a:xfrm>
            <a:off x="914375" y="900921"/>
            <a:ext cx="3580500" cy="18213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Strengths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b="1"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r>
              <a:rPr i="0" lang="en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58" name="Google Shape;558;p44"/>
          <p:cNvSpPr/>
          <p:nvPr/>
        </p:nvSpPr>
        <p:spPr>
          <a:xfrm>
            <a:off x="4649126" y="900900"/>
            <a:ext cx="3580500" cy="18213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4"/>
          <p:cNvSpPr txBox="1"/>
          <p:nvPr/>
        </p:nvSpPr>
        <p:spPr>
          <a:xfrm>
            <a:off x="4649130" y="900900"/>
            <a:ext cx="3580500" cy="17022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Weaknesses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0" name="Google Shape;560;p44"/>
          <p:cNvSpPr/>
          <p:nvPr/>
        </p:nvSpPr>
        <p:spPr>
          <a:xfrm>
            <a:off x="914365" y="2863153"/>
            <a:ext cx="3580500" cy="18213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44"/>
          <p:cNvSpPr txBox="1"/>
          <p:nvPr/>
        </p:nvSpPr>
        <p:spPr>
          <a:xfrm>
            <a:off x="914375" y="2863143"/>
            <a:ext cx="3580500" cy="17022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Opportunities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r>
              <a:rPr i="0" lang="en" sz="11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62" name="Google Shape;562;p44"/>
          <p:cNvSpPr/>
          <p:nvPr/>
        </p:nvSpPr>
        <p:spPr>
          <a:xfrm>
            <a:off x="4649126" y="2867012"/>
            <a:ext cx="3580500" cy="1821300"/>
          </a:xfrm>
          <a:prstGeom prst="rect">
            <a:avLst/>
          </a:prstGeom>
          <a:solidFill>
            <a:srgbClr val="CDE4D2"/>
          </a:solidFill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44"/>
          <p:cNvSpPr txBox="1"/>
          <p:nvPr/>
        </p:nvSpPr>
        <p:spPr>
          <a:xfrm>
            <a:off x="4649130" y="2867012"/>
            <a:ext cx="3580500" cy="18213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Threats</a:t>
            </a:r>
            <a:endParaRPr b="1"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3495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Helvetica Neue"/>
              <a:buChar char="●"/>
            </a:pPr>
            <a:r>
              <a:rPr lang="en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i="0" sz="1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564" name="Google Shape;564;p44"/>
          <p:cNvGrpSpPr/>
          <p:nvPr/>
        </p:nvGrpSpPr>
        <p:grpSpPr>
          <a:xfrm>
            <a:off x="979310" y="2927324"/>
            <a:ext cx="279480" cy="278703"/>
            <a:chOff x="-46779100" y="3938500"/>
            <a:chExt cx="299325" cy="298525"/>
          </a:xfrm>
        </p:grpSpPr>
        <p:sp>
          <p:nvSpPr>
            <p:cNvPr id="565" name="Google Shape;565;p44"/>
            <p:cNvSpPr/>
            <p:nvPr/>
          </p:nvSpPr>
          <p:spPr>
            <a:xfrm>
              <a:off x="-46656225" y="4061375"/>
              <a:ext cx="53575" cy="52775"/>
            </a:xfrm>
            <a:custGeom>
              <a:rect b="b" l="l" r="r" t="t"/>
              <a:pathLst>
                <a:path extrusionOk="0" h="2111" w="2143">
                  <a:moveTo>
                    <a:pt x="1071" y="0"/>
                  </a:moveTo>
                  <a:cubicBezTo>
                    <a:pt x="473" y="0"/>
                    <a:pt x="0" y="473"/>
                    <a:pt x="0" y="1071"/>
                  </a:cubicBezTo>
                  <a:cubicBezTo>
                    <a:pt x="0" y="1638"/>
                    <a:pt x="473" y="2111"/>
                    <a:pt x="1071" y="2111"/>
                  </a:cubicBezTo>
                  <a:cubicBezTo>
                    <a:pt x="1670" y="2111"/>
                    <a:pt x="2143" y="1638"/>
                    <a:pt x="2143" y="1071"/>
                  </a:cubicBezTo>
                  <a:cubicBezTo>
                    <a:pt x="2079" y="473"/>
                    <a:pt x="1607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44"/>
            <p:cNvSpPr/>
            <p:nvPr/>
          </p:nvSpPr>
          <p:spPr>
            <a:xfrm>
              <a:off x="-46779100" y="3938500"/>
              <a:ext cx="299325" cy="298525"/>
            </a:xfrm>
            <a:custGeom>
              <a:rect b="b" l="l" r="r" t="t"/>
              <a:pathLst>
                <a:path extrusionOk="0" h="11941" w="11973">
                  <a:moveTo>
                    <a:pt x="6301" y="1418"/>
                  </a:moveTo>
                  <a:cubicBezTo>
                    <a:pt x="8538" y="1607"/>
                    <a:pt x="10366" y="3371"/>
                    <a:pt x="10523" y="5608"/>
                  </a:cubicBezTo>
                  <a:lnTo>
                    <a:pt x="9798" y="5608"/>
                  </a:lnTo>
                  <a:cubicBezTo>
                    <a:pt x="9641" y="3781"/>
                    <a:pt x="8160" y="2300"/>
                    <a:pt x="6301" y="2111"/>
                  </a:cubicBezTo>
                  <a:lnTo>
                    <a:pt x="6301" y="1418"/>
                  </a:lnTo>
                  <a:close/>
                  <a:moveTo>
                    <a:pt x="5640" y="1450"/>
                  </a:moveTo>
                  <a:lnTo>
                    <a:pt x="5640" y="2143"/>
                  </a:lnTo>
                  <a:cubicBezTo>
                    <a:pt x="3781" y="2300"/>
                    <a:pt x="2332" y="3812"/>
                    <a:pt x="2111" y="5671"/>
                  </a:cubicBezTo>
                  <a:lnTo>
                    <a:pt x="1418" y="5671"/>
                  </a:lnTo>
                  <a:cubicBezTo>
                    <a:pt x="1576" y="3371"/>
                    <a:pt x="3371" y="1607"/>
                    <a:pt x="5640" y="1450"/>
                  </a:cubicBezTo>
                  <a:close/>
                  <a:moveTo>
                    <a:pt x="6333" y="2899"/>
                  </a:moveTo>
                  <a:cubicBezTo>
                    <a:pt x="7782" y="3056"/>
                    <a:pt x="8948" y="4190"/>
                    <a:pt x="9105" y="5671"/>
                  </a:cubicBezTo>
                  <a:lnTo>
                    <a:pt x="8790" y="5671"/>
                  </a:lnTo>
                  <a:cubicBezTo>
                    <a:pt x="8570" y="5671"/>
                    <a:pt x="8412" y="5829"/>
                    <a:pt x="8412" y="6018"/>
                  </a:cubicBezTo>
                  <a:cubicBezTo>
                    <a:pt x="8412" y="6175"/>
                    <a:pt x="8570" y="6333"/>
                    <a:pt x="8790" y="6333"/>
                  </a:cubicBezTo>
                  <a:lnTo>
                    <a:pt x="9105" y="6333"/>
                  </a:lnTo>
                  <a:cubicBezTo>
                    <a:pt x="8948" y="7782"/>
                    <a:pt x="7782" y="8916"/>
                    <a:pt x="6333" y="9137"/>
                  </a:cubicBezTo>
                  <a:lnTo>
                    <a:pt x="6333" y="8822"/>
                  </a:lnTo>
                  <a:cubicBezTo>
                    <a:pt x="6333" y="8601"/>
                    <a:pt x="6175" y="8444"/>
                    <a:pt x="5986" y="8444"/>
                  </a:cubicBezTo>
                  <a:cubicBezTo>
                    <a:pt x="5797" y="8444"/>
                    <a:pt x="5640" y="8601"/>
                    <a:pt x="5640" y="8822"/>
                  </a:cubicBezTo>
                  <a:lnTo>
                    <a:pt x="5640" y="9137"/>
                  </a:lnTo>
                  <a:cubicBezTo>
                    <a:pt x="4191" y="8979"/>
                    <a:pt x="3025" y="7814"/>
                    <a:pt x="2867" y="6364"/>
                  </a:cubicBezTo>
                  <a:lnTo>
                    <a:pt x="3182" y="6364"/>
                  </a:lnTo>
                  <a:cubicBezTo>
                    <a:pt x="3403" y="6364"/>
                    <a:pt x="3560" y="6207"/>
                    <a:pt x="3560" y="6018"/>
                  </a:cubicBezTo>
                  <a:cubicBezTo>
                    <a:pt x="3560" y="5829"/>
                    <a:pt x="3403" y="5671"/>
                    <a:pt x="3182" y="5671"/>
                  </a:cubicBezTo>
                  <a:lnTo>
                    <a:pt x="2867" y="5671"/>
                  </a:lnTo>
                  <a:cubicBezTo>
                    <a:pt x="3025" y="4190"/>
                    <a:pt x="4191" y="3056"/>
                    <a:pt x="5640" y="2899"/>
                  </a:cubicBezTo>
                  <a:lnTo>
                    <a:pt x="5640" y="3214"/>
                  </a:lnTo>
                  <a:cubicBezTo>
                    <a:pt x="5640" y="3403"/>
                    <a:pt x="5797" y="3560"/>
                    <a:pt x="5986" y="3560"/>
                  </a:cubicBezTo>
                  <a:cubicBezTo>
                    <a:pt x="6175" y="3560"/>
                    <a:pt x="6333" y="3403"/>
                    <a:pt x="6333" y="3214"/>
                  </a:cubicBezTo>
                  <a:lnTo>
                    <a:pt x="6333" y="2899"/>
                  </a:lnTo>
                  <a:close/>
                  <a:moveTo>
                    <a:pt x="2111" y="6333"/>
                  </a:moveTo>
                  <a:cubicBezTo>
                    <a:pt x="2269" y="8192"/>
                    <a:pt x="3781" y="9641"/>
                    <a:pt x="5640" y="9830"/>
                  </a:cubicBezTo>
                  <a:lnTo>
                    <a:pt x="5640" y="10554"/>
                  </a:lnTo>
                  <a:cubicBezTo>
                    <a:pt x="3371" y="10334"/>
                    <a:pt x="1576" y="8570"/>
                    <a:pt x="1418" y="6333"/>
                  </a:cubicBezTo>
                  <a:close/>
                  <a:moveTo>
                    <a:pt x="10523" y="6333"/>
                  </a:moveTo>
                  <a:cubicBezTo>
                    <a:pt x="10366" y="8570"/>
                    <a:pt x="8538" y="10334"/>
                    <a:pt x="6301" y="10554"/>
                  </a:cubicBezTo>
                  <a:lnTo>
                    <a:pt x="6301" y="9830"/>
                  </a:lnTo>
                  <a:cubicBezTo>
                    <a:pt x="8160" y="9672"/>
                    <a:pt x="9609" y="8192"/>
                    <a:pt x="9798" y="6333"/>
                  </a:cubicBezTo>
                  <a:close/>
                  <a:moveTo>
                    <a:pt x="5986" y="0"/>
                  </a:moveTo>
                  <a:cubicBezTo>
                    <a:pt x="5797" y="0"/>
                    <a:pt x="5640" y="158"/>
                    <a:pt x="5640" y="347"/>
                  </a:cubicBezTo>
                  <a:lnTo>
                    <a:pt x="5640" y="725"/>
                  </a:lnTo>
                  <a:cubicBezTo>
                    <a:pt x="2993" y="882"/>
                    <a:pt x="914" y="3025"/>
                    <a:pt x="757" y="5608"/>
                  </a:cubicBezTo>
                  <a:lnTo>
                    <a:pt x="347" y="5608"/>
                  </a:lnTo>
                  <a:cubicBezTo>
                    <a:pt x="158" y="5608"/>
                    <a:pt x="0" y="5766"/>
                    <a:pt x="0" y="5986"/>
                  </a:cubicBezTo>
                  <a:cubicBezTo>
                    <a:pt x="0" y="6175"/>
                    <a:pt x="158" y="6333"/>
                    <a:pt x="347" y="6333"/>
                  </a:cubicBezTo>
                  <a:lnTo>
                    <a:pt x="757" y="6333"/>
                  </a:lnTo>
                  <a:cubicBezTo>
                    <a:pt x="914" y="8979"/>
                    <a:pt x="3025" y="11059"/>
                    <a:pt x="5640" y="11216"/>
                  </a:cubicBezTo>
                  <a:lnTo>
                    <a:pt x="5640" y="11594"/>
                  </a:lnTo>
                  <a:cubicBezTo>
                    <a:pt x="5640" y="11783"/>
                    <a:pt x="5797" y="11941"/>
                    <a:pt x="5986" y="11941"/>
                  </a:cubicBezTo>
                  <a:cubicBezTo>
                    <a:pt x="6175" y="11941"/>
                    <a:pt x="6333" y="11783"/>
                    <a:pt x="6333" y="11594"/>
                  </a:cubicBezTo>
                  <a:lnTo>
                    <a:pt x="6333" y="11216"/>
                  </a:lnTo>
                  <a:cubicBezTo>
                    <a:pt x="8979" y="11059"/>
                    <a:pt x="11059" y="8916"/>
                    <a:pt x="11216" y="6333"/>
                  </a:cubicBezTo>
                  <a:lnTo>
                    <a:pt x="11626" y="6333"/>
                  </a:lnTo>
                  <a:cubicBezTo>
                    <a:pt x="11815" y="6333"/>
                    <a:pt x="11972" y="6175"/>
                    <a:pt x="11972" y="5986"/>
                  </a:cubicBezTo>
                  <a:cubicBezTo>
                    <a:pt x="11972" y="5766"/>
                    <a:pt x="11815" y="5608"/>
                    <a:pt x="11626" y="5608"/>
                  </a:cubicBezTo>
                  <a:lnTo>
                    <a:pt x="11216" y="5608"/>
                  </a:lnTo>
                  <a:cubicBezTo>
                    <a:pt x="11059" y="2993"/>
                    <a:pt x="8948" y="882"/>
                    <a:pt x="6333" y="725"/>
                  </a:cubicBezTo>
                  <a:lnTo>
                    <a:pt x="6333" y="347"/>
                  </a:lnTo>
                  <a:cubicBezTo>
                    <a:pt x="6333" y="158"/>
                    <a:pt x="6175" y="0"/>
                    <a:pt x="598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7" name="Google Shape;567;p44"/>
          <p:cNvGrpSpPr/>
          <p:nvPr/>
        </p:nvGrpSpPr>
        <p:grpSpPr>
          <a:xfrm>
            <a:off x="4713760" y="2931573"/>
            <a:ext cx="279517" cy="242682"/>
            <a:chOff x="6217910" y="4416214"/>
            <a:chExt cx="516000" cy="448000"/>
          </a:xfrm>
        </p:grpSpPr>
        <p:sp>
          <p:nvSpPr>
            <p:cNvPr id="568" name="Google Shape;568;p44"/>
            <p:cNvSpPr/>
            <p:nvPr/>
          </p:nvSpPr>
          <p:spPr>
            <a:xfrm>
              <a:off x="6462150" y="4525375"/>
              <a:ext cx="28250" cy="141250"/>
            </a:xfrm>
            <a:custGeom>
              <a:rect b="b" l="l" r="r" t="t"/>
              <a:pathLst>
                <a:path extrusionOk="0" h="5650" w="113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9" name="Google Shape;569;p44"/>
            <p:cNvSpPr/>
            <p:nvPr/>
          </p:nvSpPr>
          <p:spPr>
            <a:xfrm>
              <a:off x="6217910" y="4416214"/>
              <a:ext cx="516000" cy="448000"/>
            </a:xfrm>
            <a:custGeom>
              <a:rect b="b" l="l" r="r" t="t"/>
              <a:pathLst>
                <a:path extrusionOk="0" h="17920" w="2064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44"/>
            <p:cNvSpPr/>
            <p:nvPr/>
          </p:nvSpPr>
          <p:spPr>
            <a:xfrm>
              <a:off x="6462150" y="4751225"/>
              <a:ext cx="28250" cy="28250"/>
            </a:xfrm>
            <a:custGeom>
              <a:rect b="b" l="l" r="r" t="t"/>
              <a:pathLst>
                <a:path extrusionOk="0" h="1130" w="113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435D74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1" name="Google Shape;571;p44"/>
          <p:cNvGrpSpPr/>
          <p:nvPr/>
        </p:nvGrpSpPr>
        <p:grpSpPr>
          <a:xfrm>
            <a:off x="998093" y="938537"/>
            <a:ext cx="237874" cy="278724"/>
            <a:chOff x="-49375900" y="3550975"/>
            <a:chExt cx="256800" cy="300900"/>
          </a:xfrm>
        </p:grpSpPr>
        <p:sp>
          <p:nvSpPr>
            <p:cNvPr id="572" name="Google Shape;572;p44"/>
            <p:cNvSpPr/>
            <p:nvPr/>
          </p:nvSpPr>
          <p:spPr>
            <a:xfrm>
              <a:off x="-49231775" y="3638425"/>
              <a:ext cx="59100" cy="59075"/>
            </a:xfrm>
            <a:custGeom>
              <a:rect b="b" l="l" r="r" t="t"/>
              <a:pathLst>
                <a:path extrusionOk="0" h="2363" w="2364">
                  <a:moveTo>
                    <a:pt x="1" y="0"/>
                  </a:moveTo>
                  <a:lnTo>
                    <a:pt x="1513" y="2363"/>
                  </a:lnTo>
                  <a:lnTo>
                    <a:pt x="236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44"/>
            <p:cNvSpPr/>
            <p:nvPr/>
          </p:nvSpPr>
          <p:spPr>
            <a:xfrm>
              <a:off x="-49291625" y="3726625"/>
              <a:ext cx="87450" cy="123675"/>
            </a:xfrm>
            <a:custGeom>
              <a:rect b="b" l="l" r="r" t="t"/>
              <a:pathLst>
                <a:path extrusionOk="0" h="4947" w="3498">
                  <a:moveTo>
                    <a:pt x="1" y="1"/>
                  </a:moveTo>
                  <a:lnTo>
                    <a:pt x="1733" y="4947"/>
                  </a:lnTo>
                  <a:lnTo>
                    <a:pt x="34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44"/>
            <p:cNvSpPr/>
            <p:nvPr/>
          </p:nvSpPr>
          <p:spPr>
            <a:xfrm>
              <a:off x="-49288475" y="3647075"/>
              <a:ext cx="81150" cy="61450"/>
            </a:xfrm>
            <a:custGeom>
              <a:rect b="b" l="l" r="r" t="t"/>
              <a:pathLst>
                <a:path extrusionOk="0" h="2458" w="3246">
                  <a:moveTo>
                    <a:pt x="1607" y="1"/>
                  </a:moveTo>
                  <a:lnTo>
                    <a:pt x="1" y="2458"/>
                  </a:lnTo>
                  <a:lnTo>
                    <a:pt x="3246" y="2458"/>
                  </a:lnTo>
                  <a:lnTo>
                    <a:pt x="160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" name="Google Shape;575;p44"/>
            <p:cNvSpPr/>
            <p:nvPr/>
          </p:nvSpPr>
          <p:spPr>
            <a:xfrm>
              <a:off x="-49375900" y="3648650"/>
              <a:ext cx="59100" cy="59875"/>
            </a:xfrm>
            <a:custGeom>
              <a:rect b="b" l="l" r="r" t="t"/>
              <a:pathLst>
                <a:path extrusionOk="0" h="2395" w="2364">
                  <a:moveTo>
                    <a:pt x="1513" y="1"/>
                  </a:moveTo>
                  <a:lnTo>
                    <a:pt x="1" y="2395"/>
                  </a:lnTo>
                  <a:lnTo>
                    <a:pt x="2363" y="2395"/>
                  </a:lnTo>
                  <a:lnTo>
                    <a:pt x="151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44"/>
            <p:cNvSpPr/>
            <p:nvPr/>
          </p:nvSpPr>
          <p:spPr>
            <a:xfrm>
              <a:off x="-49229400" y="3726625"/>
              <a:ext cx="109500" cy="125250"/>
            </a:xfrm>
            <a:custGeom>
              <a:rect b="b" l="l" r="r" t="t"/>
              <a:pathLst>
                <a:path extrusionOk="0" h="5010" w="4380">
                  <a:moveTo>
                    <a:pt x="1765" y="1"/>
                  </a:moveTo>
                  <a:lnTo>
                    <a:pt x="0" y="5010"/>
                  </a:lnTo>
                  <a:lnTo>
                    <a:pt x="43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44"/>
            <p:cNvSpPr/>
            <p:nvPr/>
          </p:nvSpPr>
          <p:spPr>
            <a:xfrm>
              <a:off x="-49179000" y="3648650"/>
              <a:ext cx="59900" cy="59875"/>
            </a:xfrm>
            <a:custGeom>
              <a:rect b="b" l="l" r="r" t="t"/>
              <a:pathLst>
                <a:path extrusionOk="0" h="2395" w="2396">
                  <a:moveTo>
                    <a:pt x="851" y="1"/>
                  </a:moveTo>
                  <a:lnTo>
                    <a:pt x="1" y="2395"/>
                  </a:lnTo>
                  <a:lnTo>
                    <a:pt x="2395" y="2395"/>
                  </a:lnTo>
                  <a:lnTo>
                    <a:pt x="85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44"/>
            <p:cNvSpPr/>
            <p:nvPr/>
          </p:nvSpPr>
          <p:spPr>
            <a:xfrm>
              <a:off x="-49323125" y="3638425"/>
              <a:ext cx="59100" cy="59075"/>
            </a:xfrm>
            <a:custGeom>
              <a:rect b="b" l="l" r="r" t="t"/>
              <a:pathLst>
                <a:path extrusionOk="0" h="2363" w="2364">
                  <a:moveTo>
                    <a:pt x="0" y="0"/>
                  </a:moveTo>
                  <a:lnTo>
                    <a:pt x="819" y="2363"/>
                  </a:lnTo>
                  <a:lnTo>
                    <a:pt x="236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4"/>
            <p:cNvSpPr/>
            <p:nvPr/>
          </p:nvSpPr>
          <p:spPr>
            <a:xfrm>
              <a:off x="-49375100" y="3726625"/>
              <a:ext cx="108700" cy="125250"/>
            </a:xfrm>
            <a:custGeom>
              <a:rect b="b" l="l" r="r" t="t"/>
              <a:pathLst>
                <a:path extrusionOk="0" h="5010" w="4348">
                  <a:moveTo>
                    <a:pt x="0" y="1"/>
                  </a:moveTo>
                  <a:lnTo>
                    <a:pt x="4348" y="5010"/>
                  </a:lnTo>
                  <a:lnTo>
                    <a:pt x="25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44"/>
            <p:cNvSpPr/>
            <p:nvPr/>
          </p:nvSpPr>
          <p:spPr>
            <a:xfrm>
              <a:off x="-49256975" y="3550975"/>
              <a:ext cx="17350" cy="53600"/>
            </a:xfrm>
            <a:custGeom>
              <a:rect b="b" l="l" r="r" t="t"/>
              <a:pathLst>
                <a:path extrusionOk="0" h="2144" w="694">
                  <a:moveTo>
                    <a:pt x="347" y="1"/>
                  </a:moveTo>
                  <a:cubicBezTo>
                    <a:pt x="158" y="1"/>
                    <a:pt x="1" y="159"/>
                    <a:pt x="1" y="348"/>
                  </a:cubicBezTo>
                  <a:lnTo>
                    <a:pt x="1" y="1797"/>
                  </a:lnTo>
                  <a:cubicBezTo>
                    <a:pt x="1" y="1986"/>
                    <a:pt x="158" y="2143"/>
                    <a:pt x="347" y="2143"/>
                  </a:cubicBezTo>
                  <a:cubicBezTo>
                    <a:pt x="536" y="2143"/>
                    <a:pt x="694" y="1986"/>
                    <a:pt x="694" y="1797"/>
                  </a:cubicBezTo>
                  <a:lnTo>
                    <a:pt x="694" y="348"/>
                  </a:lnTo>
                  <a:cubicBezTo>
                    <a:pt x="694" y="159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44"/>
            <p:cNvSpPr/>
            <p:nvPr/>
          </p:nvSpPr>
          <p:spPr>
            <a:xfrm>
              <a:off x="-49323125" y="3575850"/>
              <a:ext cx="43350" cy="32650"/>
            </a:xfrm>
            <a:custGeom>
              <a:rect b="b" l="l" r="r" t="t"/>
              <a:pathLst>
                <a:path extrusionOk="0" h="1306" w="1734">
                  <a:moveTo>
                    <a:pt x="371" y="0"/>
                  </a:moveTo>
                  <a:cubicBezTo>
                    <a:pt x="259" y="0"/>
                    <a:pt x="147" y="56"/>
                    <a:pt x="63" y="140"/>
                  </a:cubicBezTo>
                  <a:cubicBezTo>
                    <a:pt x="0" y="298"/>
                    <a:pt x="32" y="518"/>
                    <a:pt x="189" y="613"/>
                  </a:cubicBezTo>
                  <a:lnTo>
                    <a:pt x="1166" y="1274"/>
                  </a:lnTo>
                  <a:cubicBezTo>
                    <a:pt x="1261" y="1306"/>
                    <a:pt x="1292" y="1306"/>
                    <a:pt x="1387" y="1306"/>
                  </a:cubicBezTo>
                  <a:cubicBezTo>
                    <a:pt x="1481" y="1306"/>
                    <a:pt x="1607" y="1211"/>
                    <a:pt x="1639" y="1148"/>
                  </a:cubicBezTo>
                  <a:cubicBezTo>
                    <a:pt x="1733" y="991"/>
                    <a:pt x="1702" y="802"/>
                    <a:pt x="1544" y="676"/>
                  </a:cubicBezTo>
                  <a:lnTo>
                    <a:pt x="536" y="46"/>
                  </a:lnTo>
                  <a:cubicBezTo>
                    <a:pt x="483" y="14"/>
                    <a:pt x="427" y="0"/>
                    <a:pt x="3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44"/>
            <p:cNvSpPr/>
            <p:nvPr/>
          </p:nvSpPr>
          <p:spPr>
            <a:xfrm>
              <a:off x="-49217575" y="3575525"/>
              <a:ext cx="44900" cy="32975"/>
            </a:xfrm>
            <a:custGeom>
              <a:rect b="b" l="l" r="r" t="t"/>
              <a:pathLst>
                <a:path extrusionOk="0" h="1319" w="1796">
                  <a:moveTo>
                    <a:pt x="1370" y="0"/>
                  </a:moveTo>
                  <a:cubicBezTo>
                    <a:pt x="1309" y="0"/>
                    <a:pt x="1248" y="18"/>
                    <a:pt x="1197" y="59"/>
                  </a:cubicBezTo>
                  <a:lnTo>
                    <a:pt x="221" y="689"/>
                  </a:lnTo>
                  <a:cubicBezTo>
                    <a:pt x="63" y="752"/>
                    <a:pt x="0" y="1004"/>
                    <a:pt x="95" y="1161"/>
                  </a:cubicBezTo>
                  <a:cubicBezTo>
                    <a:pt x="158" y="1287"/>
                    <a:pt x="252" y="1319"/>
                    <a:pt x="378" y="1319"/>
                  </a:cubicBezTo>
                  <a:cubicBezTo>
                    <a:pt x="473" y="1319"/>
                    <a:pt x="536" y="1287"/>
                    <a:pt x="567" y="1287"/>
                  </a:cubicBezTo>
                  <a:lnTo>
                    <a:pt x="1575" y="657"/>
                  </a:lnTo>
                  <a:cubicBezTo>
                    <a:pt x="1733" y="563"/>
                    <a:pt x="1796" y="342"/>
                    <a:pt x="1670" y="185"/>
                  </a:cubicBezTo>
                  <a:cubicBezTo>
                    <a:pt x="1627" y="78"/>
                    <a:pt x="1498" y="0"/>
                    <a:pt x="13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3" name="Google Shape;583;p44"/>
          <p:cNvGrpSpPr/>
          <p:nvPr/>
        </p:nvGrpSpPr>
        <p:grpSpPr>
          <a:xfrm>
            <a:off x="4712592" y="947145"/>
            <a:ext cx="279519" cy="261728"/>
            <a:chOff x="-25834600" y="3564375"/>
            <a:chExt cx="296950" cy="278050"/>
          </a:xfrm>
        </p:grpSpPr>
        <p:sp>
          <p:nvSpPr>
            <p:cNvPr id="584" name="Google Shape;584;p44"/>
            <p:cNvSpPr/>
            <p:nvPr/>
          </p:nvSpPr>
          <p:spPr>
            <a:xfrm>
              <a:off x="-25694400" y="3703775"/>
              <a:ext cx="17350" cy="17375"/>
            </a:xfrm>
            <a:custGeom>
              <a:rect b="b" l="l" r="r" t="t"/>
              <a:pathLst>
                <a:path extrusionOk="0" h="695" w="694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44"/>
            <p:cNvSpPr/>
            <p:nvPr/>
          </p:nvSpPr>
          <p:spPr>
            <a:xfrm>
              <a:off x="-25591225" y="3703775"/>
              <a:ext cx="53575" cy="18150"/>
            </a:xfrm>
            <a:custGeom>
              <a:rect b="b" l="l" r="r" t="t"/>
              <a:pathLst>
                <a:path extrusionOk="0" h="726" w="2143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44"/>
            <p:cNvSpPr/>
            <p:nvPr/>
          </p:nvSpPr>
          <p:spPr>
            <a:xfrm>
              <a:off x="-25834600" y="3703775"/>
              <a:ext cx="53575" cy="18150"/>
            </a:xfrm>
            <a:custGeom>
              <a:rect b="b" l="l" r="r" t="t"/>
              <a:pathLst>
                <a:path extrusionOk="0" h="726" w="2143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44"/>
            <p:cNvSpPr/>
            <p:nvPr/>
          </p:nvSpPr>
          <p:spPr>
            <a:xfrm>
              <a:off x="-25695200" y="3564375"/>
              <a:ext cx="17350" cy="52800"/>
            </a:xfrm>
            <a:custGeom>
              <a:rect b="b" l="l" r="r" t="t"/>
              <a:pathLst>
                <a:path extrusionOk="0" h="2112" w="694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" name="Google Shape;588;p44"/>
            <p:cNvSpPr/>
            <p:nvPr/>
          </p:nvSpPr>
          <p:spPr>
            <a:xfrm>
              <a:off x="-25792850" y="3606125"/>
              <a:ext cx="42550" cy="40975"/>
            </a:xfrm>
            <a:custGeom>
              <a:rect b="b" l="l" r="r" t="t"/>
              <a:pathLst>
                <a:path extrusionOk="0" h="1639" w="1702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44"/>
            <p:cNvSpPr/>
            <p:nvPr/>
          </p:nvSpPr>
          <p:spPr>
            <a:xfrm>
              <a:off x="-25621950" y="3606125"/>
              <a:ext cx="43350" cy="40975"/>
            </a:xfrm>
            <a:custGeom>
              <a:rect b="b" l="l" r="r" t="t"/>
              <a:pathLst>
                <a:path extrusionOk="0" h="1639" w="1734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44"/>
            <p:cNvSpPr/>
            <p:nvPr/>
          </p:nvSpPr>
          <p:spPr>
            <a:xfrm>
              <a:off x="-25783400" y="3806975"/>
              <a:ext cx="192200" cy="35450"/>
            </a:xfrm>
            <a:custGeom>
              <a:rect b="b" l="l" r="r" t="t"/>
              <a:pathLst>
                <a:path extrusionOk="0" h="1418" w="7688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" name="Google Shape;591;p44"/>
            <p:cNvSpPr/>
            <p:nvPr/>
          </p:nvSpPr>
          <p:spPr>
            <a:xfrm>
              <a:off x="-25764500" y="3635275"/>
              <a:ext cx="153600" cy="155175"/>
            </a:xfrm>
            <a:custGeom>
              <a:rect b="b" l="l" r="r" t="t"/>
              <a:pathLst>
                <a:path extrusionOk="0" h="6207" w="6144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92" name="Google Shape;592;p44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44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94" name="Google Shape;594;p44"/>
          <p:cNvSpPr txBox="1"/>
          <p:nvPr>
            <p:ph type="title"/>
          </p:nvPr>
        </p:nvSpPr>
        <p:spPr>
          <a:xfrm>
            <a:off x="682550" y="73100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595" name="Google Shape;595;p44"/>
          <p:cNvSpPr txBox="1"/>
          <p:nvPr>
            <p:ph idx="2" type="title"/>
          </p:nvPr>
        </p:nvSpPr>
        <p:spPr>
          <a:xfrm>
            <a:off x="704750" y="537800"/>
            <a:ext cx="4056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/>
              <a:t>An overview of our report’s insights </a:t>
            </a:r>
            <a:endParaRPr sz="1200"/>
          </a:p>
        </p:txBody>
      </p:sp>
      <p:sp>
        <p:nvSpPr>
          <p:cNvPr id="596" name="Google Shape;596;p44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44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45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3" name="Google Shape;603;p45"/>
          <p:cNvSpPr/>
          <p:nvPr/>
        </p:nvSpPr>
        <p:spPr>
          <a:xfrm>
            <a:off x="4556763" y="802699"/>
            <a:ext cx="30469" cy="273959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45"/>
          <p:cNvSpPr txBox="1"/>
          <p:nvPr/>
        </p:nvSpPr>
        <p:spPr>
          <a:xfrm>
            <a:off x="4896000" y="1602700"/>
            <a:ext cx="42480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Thank You</a:t>
            </a:r>
            <a:endParaRPr b="1"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rgbClr val="5B9CD4"/>
                </a:solidFill>
                <a:latin typeface="Georgia"/>
                <a:ea typeface="Georgia"/>
                <a:cs typeface="Georgia"/>
                <a:sym typeface="Georgia"/>
              </a:rPr>
              <a:t>Any Questions?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05" name="Google Shape;605;p45"/>
          <p:cNvSpPr/>
          <p:nvPr/>
        </p:nvSpPr>
        <p:spPr>
          <a:xfrm>
            <a:off x="504294" y="880438"/>
            <a:ext cx="3591300" cy="2552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Replace with company logo, image, etc.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6" name="Google Shape;606;p45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1771" y="3920996"/>
            <a:ext cx="733050" cy="73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45"/>
          <p:cNvSpPr txBox="1"/>
          <p:nvPr/>
        </p:nvSpPr>
        <p:spPr>
          <a:xfrm>
            <a:off x="4896000" y="3979725"/>
            <a:ext cx="40665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Sector Head: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Analysts: 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8" name="Google Shape;608;p45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09" name="Google Shape;609;p45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45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46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46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7" name="Google Shape;617;p46"/>
          <p:cNvSpPr/>
          <p:nvPr/>
        </p:nvSpPr>
        <p:spPr>
          <a:xfrm>
            <a:off x="4556763" y="802699"/>
            <a:ext cx="30469" cy="2739593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46"/>
          <p:cNvSpPr txBox="1"/>
          <p:nvPr/>
        </p:nvSpPr>
        <p:spPr>
          <a:xfrm>
            <a:off x="4896000" y="1787350"/>
            <a:ext cx="4248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Appendices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19" name="Google Shape;619;p46"/>
          <p:cNvSpPr/>
          <p:nvPr/>
        </p:nvSpPr>
        <p:spPr>
          <a:xfrm>
            <a:off x="504294" y="880438"/>
            <a:ext cx="3591300" cy="2552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Calibri"/>
                <a:ea typeface="Calibri"/>
                <a:cs typeface="Calibri"/>
                <a:sym typeface="Calibri"/>
              </a:rPr>
              <a:t>Replace with company logo, image, etc.</a:t>
            </a:r>
            <a:endParaRPr sz="1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46"/>
          <p:cNvSpPr txBox="1"/>
          <p:nvPr>
            <p:ph idx="2" type="title"/>
          </p:nvPr>
        </p:nvSpPr>
        <p:spPr>
          <a:xfrm>
            <a:off x="718775" y="53428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46"/>
          <p:cNvSpPr txBox="1"/>
          <p:nvPr/>
        </p:nvSpPr>
        <p:spPr>
          <a:xfrm>
            <a:off x="8405813" y="142163"/>
            <a:ext cx="615300" cy="556800"/>
          </a:xfrm>
          <a:prstGeom prst="rect">
            <a:avLst/>
          </a:prstGeom>
          <a:noFill/>
          <a:ln cap="flat" cmpd="sng" w="19050">
            <a:solidFill>
              <a:srgbClr val="B7B7B7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Insert symbol/logo</a:t>
            </a:r>
            <a:endParaRPr sz="1000">
              <a:solidFill>
                <a:schemeClr val="dk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22" name="Google Shape;622;p46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46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chemeClr val="lt1"/>
        </a:solid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47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47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30" name="Google Shape;630;p47"/>
          <p:cNvSpPr/>
          <p:nvPr/>
        </p:nvSpPr>
        <p:spPr>
          <a:xfrm>
            <a:off x="452550" y="929050"/>
            <a:ext cx="39954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1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1" name="Google Shape;631;p47"/>
          <p:cNvSpPr txBox="1"/>
          <p:nvPr>
            <p:ph type="title"/>
          </p:nvPr>
        </p:nvSpPr>
        <p:spPr>
          <a:xfrm>
            <a:off x="452550" y="1247475"/>
            <a:ext cx="3995400" cy="3435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2" name="Google Shape;632;p47"/>
          <p:cNvSpPr txBox="1"/>
          <p:nvPr>
            <p:ph type="title"/>
          </p:nvPr>
        </p:nvSpPr>
        <p:spPr>
          <a:xfrm>
            <a:off x="456300" y="110300"/>
            <a:ext cx="7134900" cy="55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Georgia"/>
                <a:ea typeface="Georgia"/>
                <a:cs typeface="Georgia"/>
                <a:sym typeface="Georgia"/>
              </a:rPr>
              <a:t>Appendix A - [Description]</a:t>
            </a:r>
            <a:endParaRPr b="1" sz="24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633" name="Google Shape;633;p47"/>
          <p:cNvSpPr/>
          <p:nvPr/>
        </p:nvSpPr>
        <p:spPr>
          <a:xfrm flipH="1" rot="10800000">
            <a:off x="452550" y="633959"/>
            <a:ext cx="8135193" cy="14116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7"/>
          <p:cNvSpPr/>
          <p:nvPr/>
        </p:nvSpPr>
        <p:spPr>
          <a:xfrm>
            <a:off x="4683925" y="928125"/>
            <a:ext cx="39039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Subtitle 2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5" name="Google Shape;635;p47"/>
          <p:cNvSpPr txBox="1"/>
          <p:nvPr>
            <p:ph type="title"/>
          </p:nvPr>
        </p:nvSpPr>
        <p:spPr>
          <a:xfrm>
            <a:off x="4683925" y="1246550"/>
            <a:ext cx="3903900" cy="34356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Insert content/description paragraph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Text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6" name="Google Shape;636;p47"/>
          <p:cNvSpPr txBox="1"/>
          <p:nvPr>
            <p:ph idx="2" type="title"/>
          </p:nvPr>
        </p:nvSpPr>
        <p:spPr>
          <a:xfrm>
            <a:off x="718775" y="534288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47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" name="Google Shape;638;p47"/>
          <p:cNvSpPr txBox="1"/>
          <p:nvPr/>
        </p:nvSpPr>
        <p:spPr>
          <a:xfrm>
            <a:off x="148188" y="4972801"/>
            <a:ext cx="3444300" cy="1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i="1" lang="en" sz="800" u="none" cap="none" strike="noStrike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rPr>
              <a:t>Source:  </a:t>
            </a:r>
            <a:endParaRPr i="0" sz="8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8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5" name="Google Shape;105;p18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8"/>
          <p:cNvSpPr txBox="1"/>
          <p:nvPr>
            <p:ph type="title"/>
          </p:nvPr>
        </p:nvSpPr>
        <p:spPr>
          <a:xfrm>
            <a:off x="69170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now?</a:t>
            </a:r>
            <a:endParaRPr/>
          </a:p>
        </p:txBody>
      </p:sp>
      <p:pic>
        <p:nvPicPr>
          <p:cNvPr id="107" name="Google Shape;107;p18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08" name="Google Shape;108;p18"/>
          <p:cNvSpPr/>
          <p:nvPr/>
        </p:nvSpPr>
        <p:spPr>
          <a:xfrm>
            <a:off x="277625" y="2825225"/>
            <a:ext cx="2651100" cy="13428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Increased Tokenization of Real World Assets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9" name="Google Shape;109;p18"/>
          <p:cNvSpPr/>
          <p:nvPr/>
        </p:nvSpPr>
        <p:spPr>
          <a:xfrm>
            <a:off x="247325" y="11494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Fast-becoming digital “gold” for institutional investors</a:t>
            </a:r>
            <a:endParaRPr/>
          </a:p>
        </p:txBody>
      </p:sp>
      <p:sp>
        <p:nvSpPr>
          <p:cNvPr id="110" name="Google Shape;110;p18"/>
          <p:cNvSpPr/>
          <p:nvPr/>
        </p:nvSpPr>
        <p:spPr>
          <a:xfrm>
            <a:off x="3177613" y="1149425"/>
            <a:ext cx="2651100" cy="13428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Allows for Hedging against inflation &amp; currency debasement</a:t>
            </a:r>
            <a:endParaRPr/>
          </a:p>
        </p:txBody>
      </p:sp>
      <p:sp>
        <p:nvSpPr>
          <p:cNvPr id="111" name="Google Shape;111;p18"/>
          <p:cNvSpPr/>
          <p:nvPr/>
        </p:nvSpPr>
        <p:spPr>
          <a:xfrm>
            <a:off x="3206675" y="28252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Supply Side is Tightening (less BTC mined, more ETH burned than staked, etc.)</a:t>
            </a:r>
            <a:endParaRPr/>
          </a:p>
        </p:txBody>
      </p:sp>
      <p:sp>
        <p:nvSpPr>
          <p:cNvPr id="112" name="Google Shape;112;p18"/>
          <p:cNvSpPr/>
          <p:nvPr/>
        </p:nvSpPr>
        <p:spPr>
          <a:xfrm>
            <a:off x="6107900" y="11494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Decentralized Finance (DeFi) is becoming more mainstream </a:t>
            </a:r>
            <a:endParaRPr/>
          </a:p>
        </p:txBody>
      </p:sp>
      <p:sp>
        <p:nvSpPr>
          <p:cNvPr id="113" name="Google Shape;113;p18"/>
          <p:cNvSpPr/>
          <p:nvPr/>
        </p:nvSpPr>
        <p:spPr>
          <a:xfrm>
            <a:off x="6135725" y="2825225"/>
            <a:ext cx="2651100" cy="13428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Political Legitimacy by the Trump Administration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9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9" name="Google Shape;119;p19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68255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Headwinds</a:t>
            </a:r>
            <a:endParaRPr/>
          </a:p>
        </p:txBody>
      </p:sp>
      <p:pic>
        <p:nvPicPr>
          <p:cNvPr id="121" name="Google Shape;121;p19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  <p:sp>
        <p:nvSpPr>
          <p:cNvPr id="122" name="Google Shape;122;p19"/>
          <p:cNvSpPr/>
          <p:nvPr/>
        </p:nvSpPr>
        <p:spPr>
          <a:xfrm>
            <a:off x="277625" y="2825225"/>
            <a:ext cx="2651100" cy="13428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Political Legitimacy Relies on Partisanship: Change in Admin could lead to backtrack in policy 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3" name="Google Shape;123;p19"/>
          <p:cNvSpPr/>
          <p:nvPr/>
        </p:nvSpPr>
        <p:spPr>
          <a:xfrm>
            <a:off x="247325" y="11494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Regulatory uncertainty: No defined asset class; Is it a currency, commodity, or security? Tax Complexity</a:t>
            </a:r>
            <a:endParaRPr/>
          </a:p>
        </p:txBody>
      </p:sp>
      <p:sp>
        <p:nvSpPr>
          <p:cNvPr id="124" name="Google Shape;124;p19"/>
          <p:cNvSpPr/>
          <p:nvPr/>
        </p:nvSpPr>
        <p:spPr>
          <a:xfrm>
            <a:off x="3177613" y="1149425"/>
            <a:ext cx="2651100" cy="13428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Extremely Volatile &amp; High Correlations with Non-market Factors; 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Illiquid</a:t>
            </a: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Market</a:t>
            </a:r>
            <a:endParaRPr/>
          </a:p>
        </p:txBody>
      </p:sp>
      <p:sp>
        <p:nvSpPr>
          <p:cNvPr id="125" name="Google Shape;125;p19"/>
          <p:cNvSpPr/>
          <p:nvPr/>
        </p:nvSpPr>
        <p:spPr>
          <a:xfrm>
            <a:off x="3206675" y="28252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Lack of Intrinsic Value: 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Cash Flows like Dividends/Rent/Coupons</a:t>
            </a:r>
            <a:endParaRPr/>
          </a:p>
        </p:txBody>
      </p:sp>
      <p:sp>
        <p:nvSpPr>
          <p:cNvPr id="126" name="Google Shape;126;p19"/>
          <p:cNvSpPr/>
          <p:nvPr/>
        </p:nvSpPr>
        <p:spPr>
          <a:xfrm>
            <a:off x="6107900" y="1149425"/>
            <a:ext cx="2651100" cy="1342800"/>
          </a:xfrm>
          <a:prstGeom prst="rect">
            <a:avLst/>
          </a:prstGeom>
          <a:solidFill>
            <a:srgbClr val="1367A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Security Risk: While Crypto Itself is safe, the exchanges used can be prone to fraud; Biggest Eg. = FTX</a:t>
            </a:r>
            <a:endParaRPr/>
          </a:p>
        </p:txBody>
      </p:sp>
      <p:sp>
        <p:nvSpPr>
          <p:cNvPr id="127" name="Google Shape;127;p19"/>
          <p:cNvSpPr/>
          <p:nvPr/>
        </p:nvSpPr>
        <p:spPr>
          <a:xfrm>
            <a:off x="6135725" y="2825225"/>
            <a:ext cx="2651100" cy="1342800"/>
          </a:xfrm>
          <a:prstGeom prst="rect">
            <a:avLst/>
          </a:prstGeom>
          <a:solidFill>
            <a:srgbClr val="5B9CD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Concentration Risk: BTC &amp; ETH still dominate the space, making upto 70% of the total crypto market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20"/>
          <p:cNvSpPr/>
          <p:nvPr/>
        </p:nvSpPr>
        <p:spPr>
          <a:xfrm>
            <a:off x="463815" y="1571275"/>
            <a:ext cx="25395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Bitcoin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4" name="Google Shape;134;p20"/>
          <p:cNvSpPr txBox="1"/>
          <p:nvPr>
            <p:ph type="title"/>
          </p:nvPr>
        </p:nvSpPr>
        <p:spPr>
          <a:xfrm>
            <a:off x="456300" y="1909175"/>
            <a:ext cx="2539500" cy="27738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First decentralized cryptocurrency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Launched in 2009 by Satoshi Nakamoto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Uses a public blockchain, where all transactions are permanently recorded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ransactions use proof-of-work to secure the network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Supply is limited to 21 million coins, creating built-in scarcity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5" name="Google Shape;135;p20"/>
          <p:cNvSpPr/>
          <p:nvPr/>
        </p:nvSpPr>
        <p:spPr>
          <a:xfrm>
            <a:off x="3288818" y="1571275"/>
            <a:ext cx="25395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Ethereum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6" name="Google Shape;136;p20"/>
          <p:cNvSpPr txBox="1"/>
          <p:nvPr>
            <p:ph type="title"/>
          </p:nvPr>
        </p:nvSpPr>
        <p:spPr>
          <a:xfrm>
            <a:off x="3281309" y="1909175"/>
            <a:ext cx="2539500" cy="27738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Platform for smart contracts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Introduced programmable smart contracts on its blockchain in 2015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Uses </a:t>
            </a: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Ether (ETH) as the native coin to power network fees and apps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ransitioned from proof-of-work to proof-of-stake for lower energy use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Popular platform for decentralized apps (dApps) and finance (DeFi)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7" name="Google Shape;137;p20"/>
          <p:cNvSpPr/>
          <p:nvPr/>
        </p:nvSpPr>
        <p:spPr>
          <a:xfrm>
            <a:off x="6036978" y="1571275"/>
            <a:ext cx="2539500" cy="237000"/>
          </a:xfrm>
          <a:prstGeom prst="rect">
            <a:avLst/>
          </a:prstGeom>
          <a:solidFill>
            <a:srgbClr val="253D8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Memecoin</a:t>
            </a:r>
            <a:endParaRPr b="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8" name="Google Shape;138;p20"/>
          <p:cNvSpPr txBox="1"/>
          <p:nvPr>
            <p:ph type="title"/>
          </p:nvPr>
        </p:nvSpPr>
        <p:spPr>
          <a:xfrm>
            <a:off x="6029475" y="1909175"/>
            <a:ext cx="2539500" cy="2773800"/>
          </a:xfrm>
          <a:prstGeom prst="rect">
            <a:avLst/>
          </a:prstGeom>
          <a:ln cap="flat" cmpd="sng" w="19050">
            <a:solidFill>
              <a:srgbClr val="253D8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Helvetica Neue"/>
                <a:ea typeface="Helvetica Neue"/>
                <a:cs typeface="Helvetica Neue"/>
                <a:sym typeface="Helvetica Neue"/>
              </a:rPr>
              <a:t>Community-driven meme cryptocurrencies</a:t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Cryptocurrencies themed on internet memes or pop culture (often start as jokes)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Ex: </a:t>
            </a: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Dogecoin and Pepe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Value driven more by hype than utility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Font typeface="Helvetica Neue"/>
              <a:buChar char="●"/>
            </a:pPr>
            <a:r>
              <a:rPr b="0" lang="en" sz="1100">
                <a:latin typeface="Helvetica Neue"/>
                <a:ea typeface="Helvetica Neue"/>
                <a:cs typeface="Helvetica Neue"/>
                <a:sym typeface="Helvetica Neue"/>
              </a:rPr>
              <a:t>High price swings and low long-term adoption</a:t>
            </a:r>
            <a:endParaRPr b="0" sz="11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9" name="Google Shape;139;p20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0"/>
          <p:cNvSpPr txBox="1"/>
          <p:nvPr>
            <p:ph type="title"/>
          </p:nvPr>
        </p:nvSpPr>
        <p:spPr>
          <a:xfrm>
            <a:off x="686175" y="181475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Types of Coins</a:t>
            </a:r>
            <a:endParaRPr/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0704" y="855075"/>
            <a:ext cx="769295" cy="615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23100" y="816425"/>
            <a:ext cx="1162598" cy="653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60075" y="855076"/>
            <a:ext cx="615300" cy="61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 rotWithShape="1">
          <a:blip r:embed="rId7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i="0" sz="1100" u="none" cap="none" strike="noStrike">
              <a:solidFill>
                <a:srgbClr val="000000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50" name="Google Shape;150;p21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1" name="Google Shape;151;p21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>
            <p:ph type="title"/>
          </p:nvPr>
        </p:nvSpPr>
        <p:spPr>
          <a:xfrm>
            <a:off x="68255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Comparison</a:t>
            </a:r>
            <a:endParaRPr/>
          </a:p>
        </p:txBody>
      </p:sp>
      <p:graphicFrame>
        <p:nvGraphicFramePr>
          <p:cNvPr id="153" name="Google Shape;153;p21"/>
          <p:cNvGraphicFramePr/>
          <p:nvPr/>
        </p:nvGraphicFramePr>
        <p:xfrm>
          <a:off x="477100" y="8904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{D194199E-723F-49E7-9880-9696BC678A3B}</a:tableStyleId>
              </a:tblPr>
              <a:tblGrid>
                <a:gridCol w="2047450"/>
                <a:gridCol w="2579525"/>
                <a:gridCol w="2283950"/>
                <a:gridCol w="1278875"/>
              </a:tblGrid>
              <a:tr h="664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Purpose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solidFill>
                      <a:srgbClr val="253D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Value Basis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solidFill>
                      <a:srgbClr val="253D8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Risk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solidFill>
                      <a:srgbClr val="253D86"/>
                    </a:solidFill>
                  </a:tcPr>
                </a:tc>
              </a:tr>
              <a:tr h="664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Bitcoin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First solidified digital decentralized store of value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Permissionless Financial Infrastructure with no gatekeepers or governments needed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Scarcity &amp; network security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Fixed supply of 21 million BTC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Medium-High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  <a:tr h="987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Ethereum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B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Programmable smart contract 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Fully programmable that gives edge compared to Bitcoin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Utility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31750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SzPts val="14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No hard supply cap, but widely used from network usage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Medium-High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  <a:tr h="664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Memecoin</a:t>
                      </a:r>
                      <a:endParaRPr b="1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5B9CD4"/>
                    </a:solidFill>
                  </a:tcPr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Viral-driven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Examples include Dogecoin, TrumpCoin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8FCB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</a:tcPr>
                </a:tc>
                <a:tc>
                  <a:txBody>
                    <a:bodyPr/>
                    <a:lstStyle/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Social consensus</a:t>
                      </a:r>
                      <a:endParaRPr sz="110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indent="-29845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Helvetica Neue"/>
                        <a:buChar char="●"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Value typically plummets in known “pump-and-dump” schemes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Speculative</a:t>
                      </a:r>
                      <a:endParaRPr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154" name="Google Shape;154;p21"/>
          <p:cNvPicPr preferRelativeResize="0"/>
          <p:nvPr/>
        </p:nvPicPr>
        <p:blipFill rotWithShape="1">
          <a:blip r:embed="rId4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2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2"/>
          <p:cNvSpPr txBox="1"/>
          <p:nvPr>
            <p:ph idx="4294967295" type="sldNum"/>
          </p:nvPr>
        </p:nvSpPr>
        <p:spPr>
          <a:xfrm>
            <a:off x="6989580" y="4977749"/>
            <a:ext cx="2103000" cy="12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</a:pPr>
            <a:fld id="{00000000-1234-1234-1234-123412341234}" type="slidenum">
              <a:rPr b="1" lang="en" sz="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1" sz="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1" name="Google Shape;161;p22" title="Bruins_in_Finance_and_Banking_Log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400" y="114800"/>
            <a:ext cx="701625" cy="701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22"/>
          <p:cNvSpPr txBox="1"/>
          <p:nvPr>
            <p:ph type="title"/>
          </p:nvPr>
        </p:nvSpPr>
        <p:spPr>
          <a:xfrm>
            <a:off x="691700" y="179263"/>
            <a:ext cx="5343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Price Trends</a:t>
            </a:r>
            <a:endParaRPr/>
          </a:p>
        </p:txBody>
      </p:sp>
      <p:pic>
        <p:nvPicPr>
          <p:cNvPr id="163" name="Google Shape;16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2250" y="965003"/>
            <a:ext cx="7474217" cy="370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 rotWithShape="1">
          <a:blip r:embed="rId5">
            <a:alphaModFix/>
          </a:blip>
          <a:srcRect b="1908" l="23074" r="23079" t="2234"/>
          <a:stretch/>
        </p:blipFill>
        <p:spPr>
          <a:xfrm>
            <a:off x="8427488" y="134225"/>
            <a:ext cx="571965" cy="572700"/>
          </a:xfrm>
          <a:prstGeom prst="rect">
            <a:avLst/>
          </a:prstGeom>
          <a:solidFill>
            <a:schemeClr val="lt2"/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3"/>
          <p:cNvSpPr/>
          <p:nvPr/>
        </p:nvSpPr>
        <p:spPr>
          <a:xfrm>
            <a:off x="1669" y="4943156"/>
            <a:ext cx="9140666" cy="192195"/>
          </a:xfrm>
          <a:custGeom>
            <a:rect b="b" l="l" r="r" t="t"/>
            <a:pathLst>
              <a:path extrusionOk="0" h="434339" w="12187555">
                <a:moveTo>
                  <a:pt x="12187428" y="0"/>
                </a:moveTo>
                <a:lnTo>
                  <a:pt x="0" y="0"/>
                </a:lnTo>
                <a:lnTo>
                  <a:pt x="0" y="434339"/>
                </a:lnTo>
                <a:lnTo>
                  <a:pt x="12187428" y="434339"/>
                </a:lnTo>
                <a:lnTo>
                  <a:pt x="12187428" y="0"/>
                </a:lnTo>
                <a:close/>
              </a:path>
            </a:pathLst>
          </a:custGeom>
          <a:solidFill>
            <a:srgbClr val="253D86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23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3" title="Stablecoin.MOV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325" y="146850"/>
            <a:ext cx="7567026" cy="473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